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mpg" ContentType="video/mpe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7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8.xml" ContentType="application/vnd.openxmlformats-officedocument.theme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theme/theme9.xml" ContentType="application/vnd.openxmlformats-officedocument.theme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theme/theme10.xml" ContentType="application/vnd.openxmlformats-officedocument.theme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theme/theme11.xml" ContentType="application/vnd.openxmlformats-officedocument.theme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theme/theme12.xml" ContentType="application/vnd.openxmlformats-officedocument.theme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theme/theme13.xml" ContentType="application/vnd.openxmlformats-officedocument.theme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theme/theme14.xml" ContentType="application/vnd.openxmlformats-officedocument.theme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theme/theme15.xml" ContentType="application/vnd.openxmlformats-officedocument.theme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theme/theme16.xml" ContentType="application/vnd.openxmlformats-officedocument.theme+xml"/>
  <Override PartName="/ppt/theme/theme1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44" r:id="rId1"/>
    <p:sldMasterId id="2147483756" r:id="rId2"/>
    <p:sldMasterId id="2147483768" r:id="rId3"/>
    <p:sldMasterId id="2147483781" r:id="rId4"/>
    <p:sldMasterId id="2147483793" r:id="rId5"/>
    <p:sldMasterId id="2147483805" r:id="rId6"/>
    <p:sldMasterId id="2147483817" r:id="rId7"/>
    <p:sldMasterId id="2147483829" r:id="rId8"/>
    <p:sldMasterId id="2147483842" r:id="rId9"/>
    <p:sldMasterId id="2147483855" r:id="rId10"/>
    <p:sldMasterId id="2147483867" r:id="rId11"/>
    <p:sldMasterId id="2147483881" r:id="rId12"/>
    <p:sldMasterId id="2147483893" r:id="rId13"/>
    <p:sldMasterId id="2147483906" r:id="rId14"/>
    <p:sldMasterId id="2147483919" r:id="rId15"/>
    <p:sldMasterId id="2147483932" r:id="rId16"/>
  </p:sldMasterIdLst>
  <p:notesMasterIdLst>
    <p:notesMasterId r:id="rId36"/>
  </p:notesMasterIdLst>
  <p:sldIdLst>
    <p:sldId id="260" r:id="rId17"/>
    <p:sldId id="288" r:id="rId18"/>
    <p:sldId id="290" r:id="rId19"/>
    <p:sldId id="301" r:id="rId20"/>
    <p:sldId id="302" r:id="rId21"/>
    <p:sldId id="291" r:id="rId22"/>
    <p:sldId id="305" r:id="rId23"/>
    <p:sldId id="306" r:id="rId24"/>
    <p:sldId id="293" r:id="rId25"/>
    <p:sldId id="296" r:id="rId26"/>
    <p:sldId id="298" r:id="rId27"/>
    <p:sldId id="292" r:id="rId28"/>
    <p:sldId id="299" r:id="rId29"/>
    <p:sldId id="286" r:id="rId30"/>
    <p:sldId id="303" r:id="rId31"/>
    <p:sldId id="300" r:id="rId32"/>
    <p:sldId id="285" r:id="rId33"/>
    <p:sldId id="284" r:id="rId34"/>
    <p:sldId id="287" r:id="rId35"/>
  </p:sldIdLst>
  <p:sldSz cx="9144000" cy="6858000" type="screen4x3"/>
  <p:notesSz cx="7010400" cy="92964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00000"/>
    <a:srgbClr val="ED3DCB"/>
    <a:srgbClr val="334AF7"/>
    <a:srgbClr val="D29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5620" autoAdjust="0"/>
    <p:restoredTop sz="94603" autoAdjust="0"/>
  </p:normalViewPr>
  <p:slideViewPr>
    <p:cSldViewPr>
      <p:cViewPr>
        <p:scale>
          <a:sx n="70" d="100"/>
          <a:sy n="70" d="100"/>
        </p:scale>
        <p:origin x="-2730" y="-104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2.xml"/><Relationship Id="rId26" Type="http://schemas.openxmlformats.org/officeDocument/2006/relationships/slide" Target="slides/slide10.xml"/><Relationship Id="rId39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5.xml"/><Relationship Id="rId34" Type="http://schemas.openxmlformats.org/officeDocument/2006/relationships/slide" Target="slides/slide18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1.xml"/><Relationship Id="rId25" Type="http://schemas.openxmlformats.org/officeDocument/2006/relationships/slide" Target="slides/slide9.xml"/><Relationship Id="rId33" Type="http://schemas.openxmlformats.org/officeDocument/2006/relationships/slide" Target="slides/slide17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0" Type="http://schemas.openxmlformats.org/officeDocument/2006/relationships/slide" Target="slides/slide4.xml"/><Relationship Id="rId29" Type="http://schemas.openxmlformats.org/officeDocument/2006/relationships/slide" Target="slides/slide1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8.xml"/><Relationship Id="rId32" Type="http://schemas.openxmlformats.org/officeDocument/2006/relationships/slide" Target="slides/slide16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7.xml"/><Relationship Id="rId28" Type="http://schemas.openxmlformats.org/officeDocument/2006/relationships/slide" Target="slides/slide12.xml"/><Relationship Id="rId36" Type="http://schemas.openxmlformats.org/officeDocument/2006/relationships/notesMaster" Target="notesMasters/notesMaster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3.xml"/><Relationship Id="rId31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6.xml"/><Relationship Id="rId27" Type="http://schemas.openxmlformats.org/officeDocument/2006/relationships/slide" Target="slides/slide11.xml"/><Relationship Id="rId30" Type="http://schemas.openxmlformats.org/officeDocument/2006/relationships/slide" Target="slides/slide14.xml"/><Relationship Id="rId35" Type="http://schemas.openxmlformats.org/officeDocument/2006/relationships/slide" Target="slides/slide19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DD0CF0-E220-468B-BEB2-554E514B14D9}" type="datetimeFigureOut">
              <a:rPr lang="en-US" smtClean="0"/>
              <a:pPr/>
              <a:t>12/3/2013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3EC6E8-4CBC-46B6-90C9-A84C747F85B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62603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B140BDD-490C-48A3-BE83-E7ED6B012C3C}" type="slidenum">
              <a:rPr lang="en-US">
                <a:solidFill>
                  <a:prstClr val="black"/>
                </a:solidFill>
              </a:rPr>
              <a:pPr/>
              <a:t>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0" hangingPunct="0"/>
            <a:fld id="{7021FF2E-FE06-4B95-84BB-2E32D271A297}" type="slidenum">
              <a:rPr lang="en-US" sz="1100">
                <a:solidFill>
                  <a:srgbClr val="000000"/>
                </a:solidFill>
              </a:rPr>
              <a:pPr eaLnBrk="0" hangingPunct="0"/>
              <a:t>9</a:t>
            </a:fld>
            <a:endParaRPr lang="en-US" sz="1100" dirty="0">
              <a:solidFill>
                <a:srgbClr val="000000"/>
              </a:solidFill>
            </a:endParaRPr>
          </a:p>
        </p:txBody>
      </p:sp>
      <p:sp>
        <p:nvSpPr>
          <p:cNvPr id="1269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698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A110F12-DC21-4DFF-90F8-D6A0926EE9D5}" type="slidenum">
              <a:rPr lang="en-US">
                <a:solidFill>
                  <a:prstClr val="black"/>
                </a:solidFill>
              </a:rPr>
              <a:pPr/>
              <a:t>12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2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67" tIns="46584" rIns="93167" bIns="46584"/>
          <a:lstStyle/>
          <a:p>
            <a:pPr eaLnBrk="1" hangingPunct="1"/>
            <a:endParaRPr lang="en-US" smtClean="0">
              <a:latin typeface="Arial" charset="0"/>
              <a:ea typeface="ＭＳ Ｐゴシック" pitchFamily="-112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 smtClean="0"/>
              <a:t>DWebb IPS, Nagoya13, Nov13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774616-60EA-4932-B8CA-96B55BFDBE5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 smtClean="0"/>
              <a:t>DWebb IPS, Nagoya13, Nov13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53A5AF-5210-41D7-8AA4-B97BEBE5FE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5514725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05600" y="76200"/>
            <a:ext cx="2133600" cy="62134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76200"/>
            <a:ext cx="6248400" cy="62134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890113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 preserve="1">
  <p:cSld name="Title and Tex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76200"/>
            <a:ext cx="8534400" cy="838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04800" y="1303338"/>
            <a:ext cx="8534400" cy="24161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3871913"/>
            <a:ext cx="8534400" cy="24177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252506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5257A6-5755-4226-9C68-DFA85D84478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Vourlidas- SHINE 2012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895FC5-F8E0-4D7A-AB0D-580B9ED305C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30435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F0D825-7372-4DC4-8A07-D9D1A6DCA1D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Vourlidas- SHINE 2012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895FC5-F8E0-4D7A-AB0D-580B9ED305C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12206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BB35E-F470-4424-84D4-D7FC291BC39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Vourlidas- SHINE 2012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895FC5-F8E0-4D7A-AB0D-580B9ED305C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2334369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0FD64B-6C25-4F35-B3BE-E68A057BC4D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Vourlidas- SHINE 2012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895FC5-F8E0-4D7A-AB0D-580B9ED305C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1594216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0CE87-2084-4423-8431-913D44F3CB4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Vourlidas- SHINE 2012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895FC5-F8E0-4D7A-AB0D-580B9ED305C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8225407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E00361-6898-4586-A288-170C96FE920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Vourlidas- SHINE 2012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895FC5-F8E0-4D7A-AB0D-580B9ED305C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4716556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B5004-F2D2-408B-BD0D-ECC5D525BE2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Vourlidas- SHINE 2012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895FC5-F8E0-4D7A-AB0D-580B9ED305C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15250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 smtClean="0"/>
              <a:t>DWebb IPS, Nagoya13, Nov13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503896-6DC5-48E5-A6CF-2CE73B4A2C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62410E-E0D0-44E1-9F73-89DA8D234AF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Vourlidas- SHINE 2012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895FC5-F8E0-4D7A-AB0D-580B9ED305C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9225348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B0762-0B50-4C78-8FB6-252A5CE7CF5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Vourlidas- SHINE 2012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895FC5-F8E0-4D7A-AB0D-580B9ED305C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0527356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93A27-17F5-4734-B41B-DDE1E028D85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Vourlidas- SHINE 2012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895FC5-F8E0-4D7A-AB0D-580B9ED305C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6151824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304047-AECE-46B9-A65A-E083D53F224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Vourlidas- SHINE 2012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895FC5-F8E0-4D7A-AB0D-580B9ED305C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2646701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D. Webb, BC Sem., March 2011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0DBBCC-E885-41F0-A858-79E0AA2839D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D. Webb, BC Sem., March 2011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36FB3C-5429-44EE-B592-18273F26885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D. Webb, BC Sem., March 2011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82AFFD-A405-477D-BA82-740C835543E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5240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00600" y="15240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D. Webb, BC Sem., March 2011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DDDBC6-A97A-4845-8D9A-1BE4CE52ED5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D. Webb, BC Sem., March 2011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2251E6-0DE7-44BA-A10E-9AABDB0F8D6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D. Webb, BC Sem., March 2011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13D662-2CDE-4E7F-A5A8-E199B54B6BB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Nov. 2012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Webb CMEs-SWx ISSTP12 Pune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6E900C-AFDF-40D3-B15D-BA7D50421B0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D. Webb, BC Sem., March 2011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FB0A2E-6D12-4F8E-A709-A8FB335B287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D. Webb, BC Sem., March 2011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4EC007-615C-4ECB-AFFE-D711E649C64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D. Webb, BC Sem., March 2011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E8EC69-6C66-4412-A778-8181A943E50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D. Webb, BC Sem., March 2011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3D7FE1-944A-488B-9110-A104E613FD5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43700" y="274638"/>
            <a:ext cx="2095500" cy="57753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134100" cy="57753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D. Webb, BC Sem., March 2011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977DA1-D3E8-4182-9B41-8CD0A61F05F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D. Webb, BC Sem., March 2011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03C34E-18AB-49A9-8D62-A45E77B9E34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76200"/>
            <a:ext cx="8534400" cy="838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04800" y="1303338"/>
            <a:ext cx="4191000" cy="49863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03338"/>
            <a:ext cx="4191000" cy="49863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>
                <a:solidFill>
                  <a:prstClr val="black">
                    <a:tint val="75000"/>
                  </a:prstClr>
                </a:solidFill>
              </a:rPr>
              <a:t>DFW FaAGU San Fran. Dec 2011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D7A736-F2F5-4425-BD4C-0F23EF378846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>
                <a:solidFill>
                  <a:prstClr val="black">
                    <a:tint val="75000"/>
                  </a:prstClr>
                </a:solidFill>
              </a:rPr>
              <a:t>DFW FaAGU San Fran. Dec 2011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3201A7-0FF4-44CF-A0C6-2EA4CE586DA8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>
                <a:solidFill>
                  <a:prstClr val="black">
                    <a:tint val="75000"/>
                  </a:prstClr>
                </a:solidFill>
              </a:rPr>
              <a:t>DFW FaAGU San Fran. Dec 2011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9534C2-E376-4056-835A-114BF101495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Nov. 2012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Webb CMEs-SWx ISSTP12 Pune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6E900C-AFDF-40D3-B15D-BA7D50421B0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>
                <a:solidFill>
                  <a:prstClr val="black">
                    <a:tint val="75000"/>
                  </a:prstClr>
                </a:solidFill>
              </a:rPr>
              <a:t>DFW FaAGU San Fran. Dec 2011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51E307-5200-4B16-BDE0-C1A357B0847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>
                <a:solidFill>
                  <a:prstClr val="black">
                    <a:tint val="75000"/>
                  </a:prstClr>
                </a:solidFill>
              </a:rPr>
              <a:t>DFW FaAGU San Fran. Dec 2011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BFCD5A-C296-4816-8AF1-1C5CDB1C90A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>
                <a:solidFill>
                  <a:prstClr val="black">
                    <a:tint val="75000"/>
                  </a:prstClr>
                </a:solidFill>
              </a:rPr>
              <a:t>DFW FaAGU San Fran. Dec 2011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2F8D2F-A6FD-4449-92C5-E0384C9AC45B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>
                <a:solidFill>
                  <a:prstClr val="black">
                    <a:tint val="75000"/>
                  </a:prstClr>
                </a:solidFill>
              </a:rPr>
              <a:t>DFW FaAGU San Fran. Dec 2011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DD04A2-B1DE-4E7D-8314-321FA9932ADB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>
                <a:solidFill>
                  <a:prstClr val="black">
                    <a:tint val="75000"/>
                  </a:prstClr>
                </a:solidFill>
              </a:rPr>
              <a:t>DFW FaAGU San Fran. Dec 2011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46EAD4-8A84-4F7B-A587-469A9D3CDA6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>
                <a:solidFill>
                  <a:prstClr val="black">
                    <a:tint val="75000"/>
                  </a:prstClr>
                </a:solidFill>
              </a:rPr>
              <a:t>DFW FaAGU San Fran. Dec 2011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341B1F-FE9E-414B-A7E9-F5C4E8819D9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>
                <a:solidFill>
                  <a:prstClr val="black">
                    <a:tint val="75000"/>
                  </a:prstClr>
                </a:solidFill>
              </a:rPr>
              <a:t>DFW FaAGU San Fran. Dec 2011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9C2BD3-FF1C-4942-8D78-938BD69A5FE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>
                <a:solidFill>
                  <a:prstClr val="black">
                    <a:tint val="75000"/>
                  </a:prstClr>
                </a:solidFill>
              </a:rPr>
              <a:t>DFW FaAGU San Fran. Dec 2011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30D0CC-E408-4755-9F69-315BDDA1EFF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9689EC-6F06-41D9-BA12-3EDAD44C064F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12/3/2013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DFW CMEs SWx BC Mar12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79CF20-0140-4FEB-952D-6727C0E46DC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3896CD-8C52-4F5E-9449-3EF78430DFDC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12/3/2013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DFW CMEs SWx BC Mar12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247154-1298-48EC-91ED-CAB96EC9FB9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Nov. 2012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Webb CMEs-SWx ISSTP12 Pune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6E900C-AFDF-40D3-B15D-BA7D50421B0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1AF8B1-8C63-4A51-9E77-3AD21F589E7D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12/3/2013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DFW CMEs SWx BC Mar12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342397-548D-483A-95F7-2D72D35E280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6A02AF-4A04-4086-BD1B-9AE929663909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12/3/2013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DFW CMEs SWx BC Mar12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25C81C-18A8-445F-8420-C4FA1F729D38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D96EE3-C964-42E4-AED2-CCCAE4C8214E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12/3/2013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DFW CMEs SWx BC Mar12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1126C5-3C06-4D2B-B09B-3F201964CAE1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EFE9E6-6178-4489-8DE8-71D7AE13D538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12/3/2013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DFW CMEs SWx BC Mar12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177E01-3129-42B8-92D1-68621200A4B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95C05A-4F7B-45C5-9427-98524E4B3F95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12/3/2013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DFW CMEs SWx BC Mar12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113343-EB00-43D1-987E-B88881EA7FC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43E261-92B7-451D-99B2-50B4CE315E46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12/3/2013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DFW CMEs SWx BC Mar12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F489D4-DF4A-4971-A593-430A9990FBD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CA332B-DF94-4B0B-A17A-C7506B475C19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12/3/2013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DFW CMEs SWx BC Mar12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D6F9D0-2630-4928-978F-FF24987C5B1B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F768D4-EE0C-4FA7-B222-E5B0FFFBB851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12/3/2013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DFW CMEs SWx BC Mar12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F4A17A-4A2A-40A0-920B-6BAE5D80DFE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128DCB-53EF-4234-9687-377A3700D02D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12/3/2013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DFW CMEs SWx BC Mar12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BE001F-FDDB-4C46-96A7-7BA36FA43C6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Nov. 2012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Webb CMEs-SWx ISSTP12 Pune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6E900C-AFDF-40D3-B15D-BA7D50421B0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9689EC-6F06-41D9-BA12-3EDAD44C064F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12/3/2013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DFW CMEs SWx BC Mar12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79CF20-0140-4FEB-952D-6727C0E46DC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3896CD-8C52-4F5E-9449-3EF78430DFDC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12/3/2013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DFW CMEs SWx BC Mar12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247154-1298-48EC-91ED-CAB96EC9FB9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1AF8B1-8C63-4A51-9E77-3AD21F589E7D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12/3/2013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DFW CMEs SWx BC Mar12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342397-548D-483A-95F7-2D72D35E280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6A02AF-4A04-4086-BD1B-9AE929663909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12/3/2013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DFW CMEs SWx BC Mar12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25C81C-18A8-445F-8420-C4FA1F729D38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D96EE3-C964-42E4-AED2-CCCAE4C8214E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12/3/2013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DFW CMEs SWx BC Mar12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1126C5-3C06-4D2B-B09B-3F201964CAE1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EFE9E6-6178-4489-8DE8-71D7AE13D538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12/3/2013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DFW CMEs SWx BC Mar12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177E01-3129-42B8-92D1-68621200A4B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95C05A-4F7B-45C5-9427-98524E4B3F95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12/3/2013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DFW CMEs SWx BC Mar12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113343-EB00-43D1-987E-B88881EA7FC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43E261-92B7-451D-99B2-50B4CE315E46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12/3/2013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DFW CMEs SWx BC Mar12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F489D4-DF4A-4971-A593-430A9990FBD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CA332B-DF94-4B0B-A17A-C7506B475C19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12/3/2013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DFW CMEs SWx BC Mar12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D6F9D0-2630-4928-978F-FF24987C5B1B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F768D4-EE0C-4FA7-B222-E5B0FFFBB851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12/3/2013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DFW CMEs SWx BC Mar12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F4A17A-4A2A-40A0-920B-6BAE5D80DFE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Nov. 2012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Webb CMEs-SWx ISSTP12 Pune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6E900C-AFDF-40D3-B15D-BA7D50421B0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128DCB-53EF-4234-9687-377A3700D02D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12/3/2013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DFW CMEs SWx BC Mar12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BE001F-FDDB-4C46-96A7-7BA36FA43C6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9689EC-6F06-41D9-BA12-3EDAD44C064F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12/3/2013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DFW CMEs SWx BC Mar12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79CF20-0140-4FEB-952D-6727C0E46DC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3896CD-8C52-4F5E-9449-3EF78430DFDC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12/3/2013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DFW CMEs SWx BC Mar12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247154-1298-48EC-91ED-CAB96EC9FB9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1AF8B1-8C63-4A51-9E77-3AD21F589E7D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12/3/2013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DFW CMEs SWx BC Mar12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342397-548D-483A-95F7-2D72D35E280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6A02AF-4A04-4086-BD1B-9AE929663909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12/3/2013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DFW CMEs SWx BC Mar12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25C81C-18A8-445F-8420-C4FA1F729D38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D96EE3-C964-42E4-AED2-CCCAE4C8214E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12/3/2013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DFW CMEs SWx BC Mar12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1126C5-3C06-4D2B-B09B-3F201964CAE1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EFE9E6-6178-4489-8DE8-71D7AE13D538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12/3/2013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DFW CMEs SWx BC Mar12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177E01-3129-42B8-92D1-68621200A4B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95C05A-4F7B-45C5-9427-98524E4B3F95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12/3/2013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DFW CMEs SWx BC Mar12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113343-EB00-43D1-987E-B88881EA7FC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43E261-92B7-451D-99B2-50B4CE315E46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12/3/2013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DFW CMEs SWx BC Mar12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F489D4-DF4A-4971-A593-430A9990FBD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Nov. 2012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Webb CMEs-SWx ISSTP12 Pune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6E900C-AFDF-40D3-B15D-BA7D50421B0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CA332B-DF94-4B0B-A17A-C7506B475C19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12/3/2013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DFW CMEs SWx BC Mar12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D6F9D0-2630-4928-978F-FF24987C5B1B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F768D4-EE0C-4FA7-B222-E5B0FFFBB851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12/3/2013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DFW CMEs SWx BC Mar12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F4A17A-4A2A-40A0-920B-6BAE5D80DFE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128DCB-53EF-4234-9687-377A3700D02D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12/3/2013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DFW CMEs SWx BC Mar12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BE001F-FDDB-4C46-96A7-7BA36FA43C6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AC2BFAC-20DB-4A8A-801E-1D9829ED8C7D}" type="datetime1">
              <a:rPr lang="en-US" smtClean="0">
                <a:solidFill>
                  <a:srgbClr val="D6ECFF"/>
                </a:solidFill>
              </a:rPr>
              <a:pPr/>
              <a:t>12/3/2013</a:t>
            </a:fld>
            <a:endParaRPr lang="en-US">
              <a:solidFill>
                <a:srgbClr val="D6ECFF"/>
              </a:solidFill>
            </a:endParaRPr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en-US" smtClean="0">
                <a:solidFill>
                  <a:srgbClr val="D6ECFF"/>
                </a:solidFill>
              </a:rPr>
              <a:t>DWebb IAU GA12 SpS10 31Aug2012</a:t>
            </a:r>
            <a:endParaRPr lang="en-US">
              <a:solidFill>
                <a:srgbClr val="D6ECFF"/>
              </a:solidFill>
            </a:endParaRPr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>
                <a:solidFill>
                  <a:srgbClr val="D6ECFF"/>
                </a:solidFill>
              </a:rPr>
              <a:pPr/>
              <a:t>‹#›</a:t>
            </a:fld>
            <a:endParaRPr lang="en-US">
              <a:solidFill>
                <a:srgbClr val="D6ECFF"/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0" y="-1"/>
            <a:ext cx="365760" cy="6854456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309558" y="680477"/>
            <a:ext cx="45720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269073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250020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221768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914400" y="4343400"/>
            <a:ext cx="7772400" cy="1975104"/>
          </a:xfrm>
        </p:spPr>
        <p:txBody>
          <a:bodyPr/>
          <a:lstStyle>
            <a:lvl1pPr marR="9144" algn="l">
              <a:defRPr sz="4000" b="1" cap="all" spc="0" baseline="0">
                <a:effectLst>
                  <a:reflection blurRad="12700" stA="34000" endA="740" endPos="53000" dir="5400000" sy="-100000" algn="bl" rotWithShape="0"/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914400" y="2834640"/>
            <a:ext cx="7772400" cy="1508760"/>
          </a:xfrm>
        </p:spPr>
        <p:txBody>
          <a:bodyPr lIns="100584" tIns="45720" anchor="b"/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56" name="Rectangle 55"/>
          <p:cNvSpPr/>
          <p:nvPr/>
        </p:nvSpPr>
        <p:spPr>
          <a:xfrm>
            <a:off x="255291" y="5047394"/>
            <a:ext cx="73152" cy="169164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5" name="Rectangle 64"/>
          <p:cNvSpPr/>
          <p:nvPr/>
        </p:nvSpPr>
        <p:spPr>
          <a:xfrm>
            <a:off x="255291" y="4796819"/>
            <a:ext cx="73152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6" name="Rectangle 65"/>
          <p:cNvSpPr/>
          <p:nvPr/>
        </p:nvSpPr>
        <p:spPr>
          <a:xfrm>
            <a:off x="255291" y="4637685"/>
            <a:ext cx="73152" cy="137160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7" name="Rectangle 66"/>
          <p:cNvSpPr/>
          <p:nvPr/>
        </p:nvSpPr>
        <p:spPr>
          <a:xfrm>
            <a:off x="255291" y="4542559"/>
            <a:ext cx="73152" cy="7315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8ADBACE-E1C3-41F1-A87F-E4147A53332C}" type="datetime1">
              <a:rPr lang="en-US" smtClean="0">
                <a:solidFill>
                  <a:srgbClr val="D6ECFF"/>
                </a:solidFill>
              </a:rPr>
              <a:pPr/>
              <a:t>12/3/2013</a:t>
            </a:fld>
            <a:endParaRPr lang="en-US">
              <a:solidFill>
                <a:srgbClr val="D6EC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en-US" smtClean="0">
                <a:solidFill>
                  <a:srgbClr val="D6ECFF"/>
                </a:solidFill>
              </a:rPr>
              <a:t>DWebb IAU GA12 SpS10 31Aug2012</a:t>
            </a:r>
            <a:endParaRPr lang="en-US">
              <a:solidFill>
                <a:srgbClr val="D6EC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>
                <a:solidFill>
                  <a:srgbClr val="D6ECFF"/>
                </a:solidFill>
              </a:rPr>
              <a:pPr/>
              <a:t>‹#›</a:t>
            </a:fld>
            <a:endParaRPr lang="en-US">
              <a:solidFill>
                <a:srgbClr val="D6ECFF"/>
              </a:solidFill>
            </a:endParaRPr>
          </a:p>
        </p:txBody>
      </p:sp>
    </p:spTree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13"/>
          <p:cNvSpPr>
            <a:spLocks/>
          </p:cNvSpPr>
          <p:nvPr/>
        </p:nvSpPr>
        <p:spPr bwMode="auto">
          <a:xfrm>
            <a:off x="4828952" y="1073888"/>
            <a:ext cx="4322136" cy="5791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3648"/>
              </a:cxn>
              <a:cxn ang="0">
                <a:pos x="720" y="2016"/>
              </a:cxn>
              <a:cxn ang="0">
                <a:pos x="2736" y="0"/>
              </a:cxn>
              <a:cxn ang="0">
                <a:pos x="2736" y="96"/>
              </a:cxn>
              <a:cxn ang="0">
                <a:pos x="744" y="2038"/>
              </a:cxn>
              <a:cxn ang="0">
                <a:pos x="48" y="3648"/>
              </a:cxn>
              <a:cxn ang="0">
                <a:pos x="0" y="3648"/>
              </a:cxn>
            </a:cxnLst>
            <a:rect l="0" t="0" r="0" b="0"/>
            <a:pathLst>
              <a:path w="2736" h="3648">
                <a:moveTo>
                  <a:pt x="0" y="3648"/>
                </a:moveTo>
                <a:lnTo>
                  <a:pt x="720" y="2016"/>
                </a:lnTo>
                <a:lnTo>
                  <a:pt x="2736" y="672"/>
                </a:lnTo>
                <a:lnTo>
                  <a:pt x="2736" y="720"/>
                </a:lnTo>
                <a:lnTo>
                  <a:pt x="744" y="2038"/>
                </a:lnTo>
                <a:lnTo>
                  <a:pt x="48" y="3648"/>
                </a:lnTo>
                <a:lnTo>
                  <a:pt x="48" y="3648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orbel"/>
            </a:endParaRPr>
          </a:p>
        </p:txBody>
      </p:sp>
      <p:sp>
        <p:nvSpPr>
          <p:cNvPr id="15" name="Freeform 14"/>
          <p:cNvSpPr>
            <a:spLocks/>
          </p:cNvSpPr>
          <p:nvPr/>
        </p:nvSpPr>
        <p:spPr bwMode="auto">
          <a:xfrm>
            <a:off x="373966" y="0"/>
            <a:ext cx="5514536" cy="661533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4080"/>
              </a:cxn>
              <a:cxn ang="0">
                <a:pos x="0" y="4128"/>
              </a:cxn>
              <a:cxn ang="0">
                <a:pos x="3504" y="2640"/>
              </a:cxn>
              <a:cxn ang="0">
                <a:pos x="2880" y="0"/>
              </a:cxn>
              <a:cxn ang="0">
                <a:pos x="2832" y="0"/>
              </a:cxn>
              <a:cxn ang="0">
                <a:pos x="3465" y="2619"/>
              </a:cxn>
              <a:cxn ang="0">
                <a:pos x="0" y="4080"/>
              </a:cxn>
            </a:cxnLst>
            <a:rect l="0" t="0" r="0" b="0"/>
            <a:pathLst>
              <a:path w="3504" h="4128">
                <a:moveTo>
                  <a:pt x="0" y="4080"/>
                </a:moveTo>
                <a:lnTo>
                  <a:pt x="0" y="4128"/>
                </a:lnTo>
                <a:lnTo>
                  <a:pt x="3504" y="2640"/>
                </a:lnTo>
                <a:lnTo>
                  <a:pt x="2880" y="0"/>
                </a:lnTo>
                <a:lnTo>
                  <a:pt x="2832" y="0"/>
                </a:lnTo>
                <a:lnTo>
                  <a:pt x="3465" y="2619"/>
                </a:lnTo>
                <a:lnTo>
                  <a:pt x="0" y="4080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orbel"/>
            </a:endParaRPr>
          </a:p>
        </p:txBody>
      </p:sp>
      <p:sp>
        <p:nvSpPr>
          <p:cNvPr id="13" name="Freeform 12"/>
          <p:cNvSpPr>
            <a:spLocks/>
          </p:cNvSpPr>
          <p:nvPr/>
        </p:nvSpPr>
        <p:spPr bwMode="auto">
          <a:xfrm rot="5236414">
            <a:off x="4462128" y="1483600"/>
            <a:ext cx="4114800" cy="118872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orbel"/>
            </a:endParaRPr>
          </a:p>
        </p:txBody>
      </p:sp>
      <p:sp>
        <p:nvSpPr>
          <p:cNvPr id="16" name="Freeform 15"/>
          <p:cNvSpPr>
            <a:spLocks/>
          </p:cNvSpPr>
          <p:nvPr/>
        </p:nvSpPr>
        <p:spPr bwMode="auto">
          <a:xfrm>
            <a:off x="5943600" y="0"/>
            <a:ext cx="27432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104" y="0"/>
              </a:cxn>
              <a:cxn ang="0">
                <a:pos x="1728" y="0"/>
              </a:cxn>
              <a:cxn ang="0">
                <a:pos x="0" y="2688"/>
              </a:cxn>
              <a:cxn ang="0">
                <a:pos x="1104" y="0"/>
              </a:cxn>
            </a:cxnLst>
            <a:rect l="0" t="0" r="0" b="0"/>
            <a:pathLst>
              <a:path w="1728" h="2688">
                <a:moveTo>
                  <a:pt x="1104" y="0"/>
                </a:moveTo>
                <a:lnTo>
                  <a:pt x="1728" y="0"/>
                </a:lnTo>
                <a:lnTo>
                  <a:pt x="0" y="2688"/>
                </a:lnTo>
                <a:lnTo>
                  <a:pt x="110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orbel"/>
            </a:endParaRPr>
          </a:p>
        </p:txBody>
      </p:sp>
      <p:sp>
        <p:nvSpPr>
          <p:cNvPr id="17" name="Freeform 16"/>
          <p:cNvSpPr>
            <a:spLocks/>
          </p:cNvSpPr>
          <p:nvPr/>
        </p:nvSpPr>
        <p:spPr bwMode="auto">
          <a:xfrm>
            <a:off x="5943600" y="4267200"/>
            <a:ext cx="3200400" cy="11430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2016" y="240"/>
              </a:cxn>
              <a:cxn ang="0">
                <a:pos x="2016" y="720"/>
              </a:cxn>
              <a:cxn ang="0">
                <a:pos x="0" y="0"/>
              </a:cxn>
            </a:cxnLst>
            <a:rect l="0" t="0" r="0" b="0"/>
            <a:pathLst>
              <a:path w="2016" h="720">
                <a:moveTo>
                  <a:pt x="0" y="0"/>
                </a:moveTo>
                <a:lnTo>
                  <a:pt x="2016" y="240"/>
                </a:lnTo>
                <a:lnTo>
                  <a:pt x="2016" y="72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orbel"/>
            </a:endParaRPr>
          </a:p>
        </p:txBody>
      </p:sp>
      <p:sp>
        <p:nvSpPr>
          <p:cNvPr id="18" name="Freeform 17"/>
          <p:cNvSpPr>
            <a:spLocks/>
          </p:cNvSpPr>
          <p:nvPr/>
        </p:nvSpPr>
        <p:spPr bwMode="auto">
          <a:xfrm>
            <a:off x="5943600" y="0"/>
            <a:ext cx="13716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864" y="0"/>
              </a:cxn>
              <a:cxn ang="0">
                <a:pos x="0" y="2688"/>
              </a:cxn>
              <a:cxn ang="0">
                <a:pos x="768" y="0"/>
              </a:cxn>
              <a:cxn ang="0">
                <a:pos x="864" y="0"/>
              </a:cxn>
            </a:cxnLst>
            <a:rect l="0" t="0" r="0" b="0"/>
            <a:pathLst>
              <a:path w="864" h="2688">
                <a:moveTo>
                  <a:pt x="864" y="0"/>
                </a:moveTo>
                <a:lnTo>
                  <a:pt x="0" y="2688"/>
                </a:lnTo>
                <a:lnTo>
                  <a:pt x="768" y="0"/>
                </a:lnTo>
                <a:lnTo>
                  <a:pt x="86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orbel"/>
            </a:endParaRPr>
          </a:p>
        </p:txBody>
      </p:sp>
      <p:sp>
        <p:nvSpPr>
          <p:cNvPr id="19" name="Freeform 18"/>
          <p:cNvSpPr>
            <a:spLocks/>
          </p:cNvSpPr>
          <p:nvPr/>
        </p:nvSpPr>
        <p:spPr bwMode="auto">
          <a:xfrm>
            <a:off x="5948363" y="4246563"/>
            <a:ext cx="2090737" cy="26114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71" y="1645"/>
              </a:cxn>
              <a:cxn ang="0">
                <a:pos x="1317" y="1645"/>
              </a:cxn>
              <a:cxn ang="0">
                <a:pos x="0" y="0"/>
              </a:cxn>
              <a:cxn ang="0">
                <a:pos x="1071" y="1645"/>
              </a:cxn>
            </a:cxnLst>
            <a:rect l="0" t="0" r="0" b="0"/>
            <a:pathLst>
              <a:path w="1317" h="1645">
                <a:moveTo>
                  <a:pt x="1071" y="1645"/>
                </a:moveTo>
                <a:lnTo>
                  <a:pt x="1317" y="1645"/>
                </a:lnTo>
                <a:lnTo>
                  <a:pt x="0" y="0"/>
                </a:lnTo>
                <a:lnTo>
                  <a:pt x="1071" y="1645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orbel"/>
            </a:endParaRPr>
          </a:p>
        </p:txBody>
      </p:sp>
      <p:sp>
        <p:nvSpPr>
          <p:cNvPr id="20" name="Freeform 19"/>
          <p:cNvSpPr>
            <a:spLocks/>
          </p:cNvSpPr>
          <p:nvPr/>
        </p:nvSpPr>
        <p:spPr bwMode="auto">
          <a:xfrm>
            <a:off x="5943600" y="4267200"/>
            <a:ext cx="16002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08" y="1632"/>
              </a:cxn>
              <a:cxn ang="0">
                <a:pos x="0" y="0"/>
              </a:cxn>
              <a:cxn ang="0">
                <a:pos x="960" y="1632"/>
              </a:cxn>
              <a:cxn ang="0">
                <a:pos x="1008" y="1632"/>
              </a:cxn>
            </a:cxnLst>
            <a:rect l="0" t="0" r="0" b="0"/>
            <a:pathLst>
              <a:path w="1008" h="1632">
                <a:moveTo>
                  <a:pt x="1008" y="1632"/>
                </a:moveTo>
                <a:lnTo>
                  <a:pt x="0" y="0"/>
                </a:lnTo>
                <a:lnTo>
                  <a:pt x="960" y="1632"/>
                </a:lnTo>
                <a:lnTo>
                  <a:pt x="1008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orbel"/>
            </a:endParaRPr>
          </a:p>
        </p:txBody>
      </p:sp>
      <p:sp>
        <p:nvSpPr>
          <p:cNvPr id="21" name="Freeform 20"/>
          <p:cNvSpPr>
            <a:spLocks/>
          </p:cNvSpPr>
          <p:nvPr/>
        </p:nvSpPr>
        <p:spPr bwMode="auto">
          <a:xfrm>
            <a:off x="5943600" y="1371600"/>
            <a:ext cx="3200400" cy="2895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2016" y="144"/>
              </a:cxn>
              <a:cxn ang="0">
                <a:pos x="0" y="1824"/>
              </a:cxn>
              <a:cxn ang="0">
                <a:pos x="2016" y="0"/>
              </a:cxn>
            </a:cxnLst>
            <a:rect l="0" t="0" r="0" b="0"/>
            <a:pathLst>
              <a:path w="2016" h="1824">
                <a:moveTo>
                  <a:pt x="2016" y="0"/>
                </a:moveTo>
                <a:lnTo>
                  <a:pt x="2016" y="144"/>
                </a:lnTo>
                <a:lnTo>
                  <a:pt x="0" y="1824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orbel"/>
            </a:endParaRPr>
          </a:p>
        </p:txBody>
      </p:sp>
      <p:sp>
        <p:nvSpPr>
          <p:cNvPr id="22" name="Freeform 21"/>
          <p:cNvSpPr>
            <a:spLocks/>
          </p:cNvSpPr>
          <p:nvPr/>
        </p:nvSpPr>
        <p:spPr bwMode="auto">
          <a:xfrm>
            <a:off x="5943600" y="1752600"/>
            <a:ext cx="3200400" cy="2514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0" y="1584"/>
              </a:cxn>
              <a:cxn ang="0">
                <a:pos x="2016" y="48"/>
              </a:cxn>
              <a:cxn ang="0">
                <a:pos x="2016" y="0"/>
              </a:cxn>
            </a:cxnLst>
            <a:rect l="0" t="0" r="0" b="0"/>
            <a:pathLst>
              <a:path w="2016" h="1584">
                <a:moveTo>
                  <a:pt x="2016" y="0"/>
                </a:moveTo>
                <a:lnTo>
                  <a:pt x="0" y="1584"/>
                </a:lnTo>
                <a:lnTo>
                  <a:pt x="2016" y="48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orbel"/>
            </a:endParaRPr>
          </a:p>
        </p:txBody>
      </p:sp>
      <p:sp>
        <p:nvSpPr>
          <p:cNvPr id="23" name="Freeform 22"/>
          <p:cNvSpPr>
            <a:spLocks/>
          </p:cNvSpPr>
          <p:nvPr/>
        </p:nvSpPr>
        <p:spPr bwMode="auto">
          <a:xfrm>
            <a:off x="990600" y="4267200"/>
            <a:ext cx="4953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120" y="0"/>
              </a:cxn>
              <a:cxn ang="0">
                <a:pos x="1056" y="1632"/>
              </a:cxn>
              <a:cxn ang="0">
                <a:pos x="0" y="1632"/>
              </a:cxn>
            </a:cxnLst>
            <a:rect l="0" t="0" r="0" b="0"/>
            <a:pathLst>
              <a:path w="3120" h="1632">
                <a:moveTo>
                  <a:pt x="0" y="1632"/>
                </a:moveTo>
                <a:lnTo>
                  <a:pt x="3120" y="0"/>
                </a:lnTo>
                <a:lnTo>
                  <a:pt x="1056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orbel"/>
            </a:endParaRPr>
          </a:p>
        </p:txBody>
      </p:sp>
      <p:sp>
        <p:nvSpPr>
          <p:cNvPr id="24" name="Freeform 23"/>
          <p:cNvSpPr>
            <a:spLocks/>
          </p:cNvSpPr>
          <p:nvPr/>
        </p:nvSpPr>
        <p:spPr bwMode="auto">
          <a:xfrm>
            <a:off x="533400" y="4267200"/>
            <a:ext cx="5334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360" y="0"/>
              </a:cxn>
              <a:cxn ang="0">
                <a:pos x="144" y="1632"/>
              </a:cxn>
              <a:cxn ang="0">
                <a:pos x="0" y="1632"/>
              </a:cxn>
            </a:cxnLst>
            <a:rect l="0" t="0" r="0" b="0"/>
            <a:pathLst>
              <a:path w="3360" h="1632">
                <a:moveTo>
                  <a:pt x="0" y="1632"/>
                </a:moveTo>
                <a:lnTo>
                  <a:pt x="3360" y="0"/>
                </a:lnTo>
                <a:lnTo>
                  <a:pt x="144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orbel"/>
            </a:endParaRPr>
          </a:p>
        </p:txBody>
      </p:sp>
      <p:sp>
        <p:nvSpPr>
          <p:cNvPr id="25" name="Freeform 24"/>
          <p:cNvSpPr>
            <a:spLocks/>
          </p:cNvSpPr>
          <p:nvPr/>
        </p:nvSpPr>
        <p:spPr bwMode="auto">
          <a:xfrm>
            <a:off x="366824" y="2438400"/>
            <a:ext cx="5638800" cy="1828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152"/>
              </a:cxn>
              <a:cxn ang="0">
                <a:pos x="0" y="384"/>
              </a:cxn>
              <a:cxn ang="0">
                <a:pos x="0" y="0"/>
              </a:cxn>
            </a:cxnLst>
            <a:rect l="0" t="0" r="0" b="0"/>
            <a:pathLst>
              <a:path w="3552" h="1152">
                <a:moveTo>
                  <a:pt x="0" y="0"/>
                </a:moveTo>
                <a:lnTo>
                  <a:pt x="3504" y="1152"/>
                </a:lnTo>
                <a:lnTo>
                  <a:pt x="0" y="384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orbel"/>
            </a:endParaRPr>
          </a:p>
        </p:txBody>
      </p:sp>
      <p:sp>
        <p:nvSpPr>
          <p:cNvPr id="26" name="Freeform 25"/>
          <p:cNvSpPr>
            <a:spLocks/>
          </p:cNvSpPr>
          <p:nvPr/>
        </p:nvSpPr>
        <p:spPr bwMode="auto">
          <a:xfrm>
            <a:off x="366824" y="2133600"/>
            <a:ext cx="5638800" cy="2133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orbel"/>
            </a:endParaRPr>
          </a:p>
        </p:txBody>
      </p:sp>
      <p:sp>
        <p:nvSpPr>
          <p:cNvPr id="27" name="Freeform 26"/>
          <p:cNvSpPr>
            <a:spLocks/>
          </p:cNvSpPr>
          <p:nvPr/>
        </p:nvSpPr>
        <p:spPr bwMode="auto">
          <a:xfrm>
            <a:off x="4572000" y="4267200"/>
            <a:ext cx="13716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96" y="1632"/>
              </a:cxn>
              <a:cxn ang="0">
                <a:pos x="864" y="0"/>
              </a:cxn>
              <a:cxn ang="0">
                <a:pos x="0" y="1632"/>
              </a:cxn>
            </a:cxnLst>
            <a:rect l="0" t="0" r="0" b="0"/>
            <a:pathLst>
              <a:path w="864" h="1632">
                <a:moveTo>
                  <a:pt x="0" y="1632"/>
                </a:moveTo>
                <a:lnTo>
                  <a:pt x="96" y="1632"/>
                </a:lnTo>
                <a:lnTo>
                  <a:pt x="864" y="0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orbel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6902" y="1351672"/>
            <a:ext cx="5718048" cy="977486"/>
          </a:xfrm>
        </p:spPr>
        <p:txBody>
          <a:bodyPr lIns="82296" tIns="45720" bIns="0" anchor="t"/>
          <a:lstStyle>
            <a:lvl1pPr marL="5486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47BEF2A-798E-461B-B558-125CE107763E}" type="datetime1">
              <a:rPr lang="en-US" smtClean="0">
                <a:solidFill>
                  <a:srgbClr val="D6ECFF"/>
                </a:solidFill>
              </a:rPr>
              <a:pPr/>
              <a:t>12/3/2013</a:t>
            </a:fld>
            <a:endParaRPr lang="en-US">
              <a:solidFill>
                <a:srgbClr val="D6EC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en-US" smtClean="0">
                <a:solidFill>
                  <a:srgbClr val="D6ECFF"/>
                </a:solidFill>
              </a:rPr>
              <a:t>DWebb IAU GA12 SpS10 31Aug2012</a:t>
            </a:r>
            <a:endParaRPr lang="en-US">
              <a:solidFill>
                <a:srgbClr val="D6EC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>
                <a:solidFill>
                  <a:srgbClr val="D6ECFF"/>
                </a:solidFill>
              </a:rPr>
              <a:pPr/>
              <a:t>‹#›</a:t>
            </a:fld>
            <a:endParaRPr lang="en-US">
              <a:solidFill>
                <a:srgbClr val="D6ECFF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63160" y="402264"/>
            <a:ext cx="8503920" cy="886265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6902" y="512064"/>
            <a:ext cx="8156448" cy="777240"/>
          </a:xfrm>
        </p:spPr>
        <p:txBody>
          <a:bodyPr tIns="64008"/>
          <a:lstStyle>
            <a:lvl1pPr algn="l">
              <a:buNone/>
              <a:defRPr sz="3800" b="0" cap="none" spc="-150" baseline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 flipH="1">
            <a:off x="371538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 flipH="1">
            <a:off x="411109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 flipH="1">
            <a:off x="448450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 flipH="1">
            <a:off x="476702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00478" y="680477"/>
            <a:ext cx="36576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2064"/>
            <a:ext cx="8229600" cy="914400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4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5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C132330-5C8C-428B-B0D4-1E23F2BB2676}" type="datetime1">
              <a:rPr lang="en-US" smtClean="0">
                <a:solidFill>
                  <a:srgbClr val="D6ECFF"/>
                </a:solidFill>
              </a:rPr>
              <a:pPr/>
              <a:t>12/3/2013</a:t>
            </a:fld>
            <a:endParaRPr lang="en-US">
              <a:solidFill>
                <a:srgbClr val="D6EC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en-US" smtClean="0">
                <a:solidFill>
                  <a:srgbClr val="D6ECFF"/>
                </a:solidFill>
              </a:rPr>
              <a:t>DWebb IAU GA12 SpS10 31Aug2012</a:t>
            </a:r>
            <a:endParaRPr lang="en-US">
              <a:solidFill>
                <a:srgbClr val="D6EC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>
                <a:solidFill>
                  <a:srgbClr val="D6ECFF"/>
                </a:solidFill>
              </a:rPr>
              <a:pPr/>
              <a:t>‹#›</a:t>
            </a:fld>
            <a:endParaRPr lang="en-US">
              <a:solidFill>
                <a:srgbClr val="D6ECFF"/>
              </a:solidFill>
            </a:endParaRPr>
          </a:p>
        </p:txBody>
      </p:sp>
    </p:spTree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0" y="402265"/>
            <a:ext cx="8867080" cy="886265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4" y="512064"/>
            <a:ext cx="7772400" cy="914400"/>
          </a:xfrm>
        </p:spPr>
        <p:txBody>
          <a:bodyPr anchor="t"/>
          <a:lstStyle>
            <a:lvl1pPr>
              <a:defRPr sz="400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09750"/>
            <a:ext cx="4040188" cy="639762"/>
          </a:xfrm>
        </p:spPr>
        <p:txBody>
          <a:bodyPr anchor="ctr"/>
          <a:lstStyle>
            <a:lvl1pPr marL="73152" indent="0" algn="l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09750"/>
            <a:ext cx="4041775" cy="639762"/>
          </a:xfrm>
        </p:spPr>
        <p:txBody>
          <a:bodyPr anchor="ctr"/>
          <a:lstStyle>
            <a:lvl1pPr marL="73152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459037"/>
            <a:ext cx="4040188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59037"/>
            <a:ext cx="4041775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319CB30-074A-4DE1-A773-78F050353B60}" type="datetime1">
              <a:rPr lang="en-US" smtClean="0">
                <a:solidFill>
                  <a:srgbClr val="D6ECFF"/>
                </a:solidFill>
              </a:rPr>
              <a:pPr/>
              <a:t>12/3/2013</a:t>
            </a:fld>
            <a:endParaRPr lang="en-US">
              <a:solidFill>
                <a:srgbClr val="D6ECFF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en-US" smtClean="0">
                <a:solidFill>
                  <a:srgbClr val="D6ECFF"/>
                </a:solidFill>
              </a:rPr>
              <a:t>DWebb IAU GA12 SpS10 31Aug2012</a:t>
            </a:r>
            <a:endParaRPr lang="en-US">
              <a:solidFill>
                <a:srgbClr val="D6ECFF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>
                <a:solidFill>
                  <a:srgbClr val="D6ECFF"/>
                </a:solidFill>
              </a:rPr>
              <a:pPr/>
              <a:t>‹#›</a:t>
            </a:fld>
            <a:endParaRPr lang="en-US">
              <a:solidFill>
                <a:srgbClr val="D6ECFF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87790" y="680477"/>
            <a:ext cx="45720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7305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8252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0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 flipH="1">
            <a:off x="149770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 flipH="1">
            <a:off x="189341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 flipH="1">
            <a:off x="226682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 flipH="1">
            <a:off x="254934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278710" y="680477"/>
            <a:ext cx="36576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</p:spPr>
        <p:txBody>
          <a:bodyPr/>
          <a:lstStyle>
            <a:lvl1pPr>
              <a:defRPr sz="4000" cap="none" baseline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686586C-A2DA-4DCF-BAB3-E57347C0262A}" type="datetime1">
              <a:rPr lang="en-US" smtClean="0">
                <a:solidFill>
                  <a:srgbClr val="D6ECFF"/>
                </a:solidFill>
              </a:rPr>
              <a:pPr/>
              <a:t>12/3/2013</a:t>
            </a:fld>
            <a:endParaRPr lang="en-US">
              <a:solidFill>
                <a:srgbClr val="D6ECF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en-US" smtClean="0">
                <a:solidFill>
                  <a:srgbClr val="D6ECFF"/>
                </a:solidFill>
              </a:rPr>
              <a:t>DWebb IAU GA12 SpS10 31Aug2012</a:t>
            </a:r>
            <a:endParaRPr lang="en-US">
              <a:solidFill>
                <a:srgbClr val="D6EC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>
                <a:solidFill>
                  <a:srgbClr val="D6ECFF"/>
                </a:solidFill>
              </a:rPr>
              <a:pPr/>
              <a:t>‹#›</a:t>
            </a:fld>
            <a:endParaRPr lang="en-US">
              <a:solidFill>
                <a:srgbClr val="D6ECFF"/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Nov. 2012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Webb CMEs-SWx ISSTP12 Pune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6E900C-AFDF-40D3-B15D-BA7D50421B0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87BF7BF-D104-49DA-AFD6-F9380BC135A9}" type="datetime1">
              <a:rPr lang="en-US" smtClean="0">
                <a:solidFill>
                  <a:srgbClr val="D6ECFF"/>
                </a:solidFill>
              </a:rPr>
              <a:pPr/>
              <a:t>12/3/2013</a:t>
            </a:fld>
            <a:endParaRPr lang="en-US">
              <a:solidFill>
                <a:srgbClr val="D6ECFF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en-US" smtClean="0">
                <a:solidFill>
                  <a:srgbClr val="D6ECFF"/>
                </a:solidFill>
              </a:rPr>
              <a:t>DWebb IAU GA12 SpS10 31Aug2012</a:t>
            </a:r>
            <a:endParaRPr lang="en-US">
              <a:solidFill>
                <a:srgbClr val="D6EC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>
                <a:solidFill>
                  <a:srgbClr val="D6ECFF"/>
                </a:solidFill>
              </a:rPr>
              <a:pPr/>
              <a:t>‹#›</a:t>
            </a:fld>
            <a:endParaRPr lang="en-US">
              <a:solidFill>
                <a:srgbClr val="D6ECFF"/>
              </a:solidFill>
            </a:endParaRPr>
          </a:p>
        </p:txBody>
      </p:sp>
    </p:spTree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73050"/>
            <a:ext cx="8229600" cy="1162050"/>
          </a:xfrm>
        </p:spPr>
        <p:txBody>
          <a:bodyPr anchor="ctr"/>
          <a:lstStyle>
            <a:lvl1pPr algn="l">
              <a:buNone/>
              <a:defRPr sz="3600" b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435100"/>
            <a:ext cx="2514600" cy="4572000"/>
          </a:xfrm>
        </p:spPr>
        <p:txBody>
          <a:bodyPr/>
          <a:lstStyle>
            <a:lvl1pPr marL="54864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429000" y="1435100"/>
            <a:ext cx="54864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976A3B7-1CB0-4DD0-9F80-2D764BF147E7}" type="datetime1">
              <a:rPr lang="en-US" smtClean="0">
                <a:solidFill>
                  <a:srgbClr val="D6ECFF"/>
                </a:solidFill>
              </a:rPr>
              <a:pPr/>
              <a:t>12/3/2013</a:t>
            </a:fld>
            <a:endParaRPr lang="en-US">
              <a:solidFill>
                <a:srgbClr val="D6EC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en-US" smtClean="0">
                <a:solidFill>
                  <a:srgbClr val="D6ECFF"/>
                </a:solidFill>
              </a:rPr>
              <a:t>DWebb IAU GA12 SpS10 31Aug2012</a:t>
            </a:r>
            <a:endParaRPr lang="en-US">
              <a:solidFill>
                <a:srgbClr val="D6EC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>
                <a:solidFill>
                  <a:srgbClr val="D6ECFF"/>
                </a:solidFill>
              </a:rPr>
              <a:pPr/>
              <a:t>‹#›</a:t>
            </a:fld>
            <a:endParaRPr lang="en-US">
              <a:solidFill>
                <a:srgbClr val="D6ECFF"/>
              </a:solidFill>
            </a:endParaRPr>
          </a:p>
        </p:txBody>
      </p:sp>
    </p:spTree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68032" y="0"/>
            <a:ext cx="8778240" cy="1878037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363195" y="1885028"/>
            <a:ext cx="8782622" cy="0"/>
          </a:xfrm>
          <a:prstGeom prst="line">
            <a:avLst/>
          </a:prstGeom>
          <a:noFill/>
          <a:ln w="19050" cap="flat" cmpd="sng" algn="ctr">
            <a:solidFill>
              <a:srgbClr val="FFFFFF">
                <a:alpha val="100000"/>
              </a:srgbClr>
            </a:soli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0" name="Group 9"/>
          <p:cNvGrpSpPr/>
          <p:nvPr/>
        </p:nvGrpSpPr>
        <p:grpSpPr>
          <a:xfrm rot="5400000">
            <a:off x="8514581" y="1219200"/>
            <a:ext cx="132763" cy="128466"/>
            <a:chOff x="6668087" y="1297746"/>
            <a:chExt cx="161840" cy="156602"/>
          </a:xfrm>
        </p:grpSpPr>
        <p:cxnSp>
          <p:nvCxnSpPr>
            <p:cNvPr id="15" name="Straight Connector 14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 bwMode="grayWhite">
          <a:xfrm>
            <a:off x="914400" y="441251"/>
            <a:ext cx="6858000" cy="701749"/>
          </a:xfrm>
        </p:spPr>
        <p:txBody>
          <a:bodyPr anchor="b"/>
          <a:lstStyle>
            <a:lvl1pPr algn="l">
              <a:buNone/>
              <a:defRPr sz="2100" b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68032" y="1893781"/>
            <a:ext cx="8778240" cy="4960144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 smtClean="0"/>
              <a:t>Click icon to add picture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White">
          <a:xfrm>
            <a:off x="914400" y="1150144"/>
            <a:ext cx="6858000" cy="685800"/>
          </a:xfrm>
        </p:spPr>
        <p:txBody>
          <a:bodyPr/>
          <a:lstStyle>
            <a:lvl1pPr marL="27432" indent="0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grpSp>
        <p:nvGrpSpPr>
          <p:cNvPr id="14" name="Group 13"/>
          <p:cNvGrpSpPr/>
          <p:nvPr/>
        </p:nvGrpSpPr>
        <p:grpSpPr>
          <a:xfrm rot="5400000">
            <a:off x="8666981" y="1371600"/>
            <a:ext cx="132763" cy="128466"/>
            <a:chOff x="6668087" y="1297746"/>
            <a:chExt cx="161840" cy="156602"/>
          </a:xfrm>
        </p:grpSpPr>
        <p:cxnSp>
          <p:nvCxnSpPr>
            <p:cNvPr id="11" name="Straight Connector 10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oup 17"/>
          <p:cNvGrpSpPr/>
          <p:nvPr/>
        </p:nvGrpSpPr>
        <p:grpSpPr>
          <a:xfrm rot="5400000">
            <a:off x="8320088" y="1474763"/>
            <a:ext cx="132763" cy="128466"/>
            <a:chOff x="6668087" y="1297746"/>
            <a:chExt cx="161840" cy="156602"/>
          </a:xfrm>
        </p:grpSpPr>
        <p:cxnSp>
          <p:nvCxnSpPr>
            <p:cNvPr id="19" name="Straight Connector 18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477000" y="55499"/>
            <a:ext cx="2133600" cy="365125"/>
          </a:xfrm>
        </p:spPr>
        <p:txBody>
          <a:bodyPr/>
          <a:lstStyle>
            <a:extLst/>
          </a:lstStyle>
          <a:p>
            <a:fld id="{2F93F908-3CC9-48CC-9BAC-13AEE404C6A7}" type="datetime1">
              <a:rPr lang="en-US" smtClean="0">
                <a:solidFill>
                  <a:srgbClr val="D6ECFF"/>
                </a:solidFill>
              </a:rPr>
              <a:pPr/>
              <a:t>12/3/2013</a:t>
            </a:fld>
            <a:endParaRPr lang="en-US">
              <a:solidFill>
                <a:srgbClr val="D6EC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4400" y="55499"/>
            <a:ext cx="5562600" cy="365125"/>
          </a:xfrm>
        </p:spPr>
        <p:txBody>
          <a:bodyPr/>
          <a:lstStyle>
            <a:extLst/>
          </a:lstStyle>
          <a:p>
            <a:r>
              <a:rPr lang="en-US" smtClean="0">
                <a:solidFill>
                  <a:srgbClr val="D6ECFF"/>
                </a:solidFill>
              </a:rPr>
              <a:t>DWebb IAU GA12 SpS10 31Aug2012</a:t>
            </a:r>
            <a:endParaRPr lang="en-US">
              <a:solidFill>
                <a:srgbClr val="D6EC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55499"/>
            <a:ext cx="457200" cy="365125"/>
          </a:xfrm>
        </p:spPr>
        <p:txBody>
          <a:bodyPr/>
          <a:lstStyle>
            <a:extLst/>
          </a:lstStyle>
          <a:p>
            <a:fld id="{B6F15528-21DE-4FAA-801E-634DDDAF4B2B}" type="slidenum">
              <a:rPr lang="en-US" smtClean="0">
                <a:solidFill>
                  <a:srgbClr val="D6ECFF"/>
                </a:solidFill>
              </a:rPr>
              <a:pPr/>
              <a:t>‹#›</a:t>
            </a:fld>
            <a:endParaRPr lang="en-US">
              <a:solidFill>
                <a:srgbClr val="D6ECFF"/>
              </a:solidFill>
            </a:endParaRPr>
          </a:p>
        </p:txBody>
      </p:sp>
    </p:spTree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5733BC6-B142-4E3E-96CA-43B7E1955245}" type="datetime1">
              <a:rPr lang="en-US" smtClean="0">
                <a:solidFill>
                  <a:srgbClr val="D6ECFF"/>
                </a:solidFill>
              </a:rPr>
              <a:pPr/>
              <a:t>12/3/2013</a:t>
            </a:fld>
            <a:endParaRPr lang="en-US">
              <a:solidFill>
                <a:srgbClr val="D6EC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en-US" smtClean="0">
                <a:solidFill>
                  <a:srgbClr val="D6ECFF"/>
                </a:solidFill>
              </a:rPr>
              <a:t>DWebb IAU GA12 SpS10 31Aug2012</a:t>
            </a:r>
            <a:endParaRPr lang="en-US">
              <a:solidFill>
                <a:srgbClr val="D6EC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>
                <a:solidFill>
                  <a:srgbClr val="D6ECFF"/>
                </a:solidFill>
              </a:rPr>
              <a:pPr/>
              <a:t>‹#›</a:t>
            </a:fld>
            <a:endParaRPr lang="en-US">
              <a:solidFill>
                <a:srgbClr val="D6ECFF"/>
              </a:solidFill>
            </a:endParaRPr>
          </a:p>
        </p:txBody>
      </p:sp>
    </p:spTree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981200" cy="5851525"/>
          </a:xfrm>
        </p:spPr>
        <p:txBody>
          <a:bodyPr vert="eaVert" anchor="ctr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58674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8A407F0-22FB-43C3-B532-B29DD7EDABC9}" type="datetime1">
              <a:rPr lang="en-US" smtClean="0">
                <a:solidFill>
                  <a:srgbClr val="D6ECFF"/>
                </a:solidFill>
              </a:rPr>
              <a:pPr/>
              <a:t>12/3/2013</a:t>
            </a:fld>
            <a:endParaRPr lang="en-US">
              <a:solidFill>
                <a:srgbClr val="D6EC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en-US" smtClean="0">
                <a:solidFill>
                  <a:srgbClr val="D6ECFF"/>
                </a:solidFill>
              </a:rPr>
              <a:t>DWebb IAU GA12 SpS10 31Aug2012</a:t>
            </a:r>
            <a:endParaRPr lang="en-US">
              <a:solidFill>
                <a:srgbClr val="D6EC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>
                <a:solidFill>
                  <a:srgbClr val="D6ECFF"/>
                </a:solidFill>
              </a:rPr>
              <a:pPr/>
              <a:t>‹#›</a:t>
            </a:fld>
            <a:endParaRPr lang="en-US">
              <a:solidFill>
                <a:srgbClr val="D6ECFF"/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Nov. 2012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Webb CMEs-SWx ISSTP12 Pune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6E900C-AFDF-40D3-B15D-BA7D50421B0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 smtClean="0"/>
              <a:t>DWebb IPS, Nagoya13, Nov13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644A35-D9A1-4B4F-992B-E7CA16E9DA6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Nov. 2012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Webb CMEs-SWx ISSTP12 Pune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6E900C-AFDF-40D3-B15D-BA7D50421B0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Nov. 2012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Webb CMEs-SWx ISSTP12 Pune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6E900C-AFDF-40D3-B15D-BA7D50421B0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Nov. 2012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Webb CMEs-SWx ISSTP12 Pune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6E900C-AFDF-40D3-B15D-BA7D50421B0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3181350"/>
            <a:ext cx="7772400" cy="1143000"/>
          </a:xfrm>
        </p:spPr>
        <p:txBody>
          <a:bodyPr anchorCtr="0"/>
          <a:lstStyle>
            <a:lvl1pPr>
              <a:defRPr sz="3200"/>
            </a:lvl1pPr>
          </a:lstStyle>
          <a:p>
            <a:pPr lvl="0"/>
            <a:r>
              <a:rPr lang="en-US" altLang="en-US" noProof="0" smtClean="0"/>
              <a:t>Click to edit Master title style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4827588"/>
            <a:ext cx="6400800" cy="1630362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US" altLang="en-US" noProof="0" smtClean="0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389915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5851128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303338"/>
            <a:ext cx="4191000" cy="49863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03338"/>
            <a:ext cx="4191000" cy="49863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963032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980394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976383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736790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 smtClean="0"/>
              <a:t>DWebb IPS, Nagoya13, Nov13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960D71-9628-4723-982C-03951AEBA9F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2852504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9507231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551472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05600" y="76200"/>
            <a:ext cx="2133600" cy="62134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76200"/>
            <a:ext cx="6248400" cy="62134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89011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 preserve="1">
  <p:cSld name="Title and Tex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76200"/>
            <a:ext cx="8534400" cy="838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04800" y="1303338"/>
            <a:ext cx="8534400" cy="24161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3871913"/>
            <a:ext cx="8534400" cy="24177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25250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Nov. 2012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Webb CMEs-SWx ISSTP12 Pune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6E900C-AFDF-40D3-B15D-BA7D50421B0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Nov. 2012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Webb CMEs-SWx ISSTP12 Pune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6E900C-AFDF-40D3-B15D-BA7D50421B0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Nov. 2012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Webb CMEs-SWx ISSTP12 Pune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6E900C-AFDF-40D3-B15D-BA7D50421B0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Nov. 2012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Webb CMEs-SWx ISSTP12 Pune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6E900C-AFDF-40D3-B15D-BA7D50421B0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Nov. 2012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Webb CMEs-SWx ISSTP12 Pune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6E900C-AFDF-40D3-B15D-BA7D50421B0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 smtClean="0"/>
              <a:t>DWebb IPS, Nagoya13, Nov13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04FC36-7B4A-4952-B3E0-C9A808FE3C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Nov. 2012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Webb CMEs-SWx ISSTP12 Pune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6E900C-AFDF-40D3-B15D-BA7D50421B0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Nov. 2012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Webb CMEs-SWx ISSTP12 Pune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6E900C-AFDF-40D3-B15D-BA7D50421B0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Nov. 2012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Webb CMEs-SWx ISSTP12 Pune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6E900C-AFDF-40D3-B15D-BA7D50421B0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Nov. 2012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Webb CMEs-SWx ISSTP12 Pune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6E900C-AFDF-40D3-B15D-BA7D50421B0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Nov. 2012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Webb CMEs-SWx ISSTP12 Pune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6E900C-AFDF-40D3-B15D-BA7D50421B0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Nov. 2012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Webb CMEs-SWx ISSTP12 Pune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6E900C-AFDF-40D3-B15D-BA7D50421B0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Nov. 2012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Webb CMEs-SWx ISSTP12 Pune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6E900C-AFDF-40D3-B15D-BA7D50421B0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Nov. 2012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Webb CMEs-SWx ISSTP12 Pune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6E900C-AFDF-40D3-B15D-BA7D50421B0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Nov. 2012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Webb CMEs-SWx ISSTP12 Pune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6E900C-AFDF-40D3-B15D-BA7D50421B0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Nov. 2012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Webb CMEs-SWx ISSTP12 Pune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6E900C-AFDF-40D3-B15D-BA7D50421B0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 smtClean="0"/>
              <a:t>DWebb IPS, Nagoya13, Nov13</a:t>
            </a: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98E395-E1D2-448A-952E-61C5D786CF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Nov. 2012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Webb CMEs-SWx ISSTP12 Pune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6E900C-AFDF-40D3-B15D-BA7D50421B0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Nov. 2012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Webb CMEs-SWx ISSTP12 Pune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6E900C-AFDF-40D3-B15D-BA7D50421B0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Nov. 2012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Webb CMEs-SWx ISSTP12 Pune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6E900C-AFDF-40D3-B15D-BA7D50421B0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Nov. 2012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Webb CMEs-SWx ISSTP12 Pune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6E900C-AFDF-40D3-B15D-BA7D50421B0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Nov. 2012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Webb CMEs-SWx ISSTP12 Pune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6E900C-AFDF-40D3-B15D-BA7D50421B0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Nov. 2012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Webb CMEs-SWx ISSTP12 Pune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6E900C-AFDF-40D3-B15D-BA7D50421B0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Nov. 2012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Webb CMEs-SWx ISSTP12 Pune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6E900C-AFDF-40D3-B15D-BA7D50421B0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Nov. 2012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Webb CMEs-SWx ISSTP12 Pune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6E900C-AFDF-40D3-B15D-BA7D50421B0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Nov. 2012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Webb CMEs-SWx ISSTP12 Pune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6E900C-AFDF-40D3-B15D-BA7D50421B0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Nov. 2012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Webb CMEs-SWx ISSTP12 Pune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6E900C-AFDF-40D3-B15D-BA7D50421B0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 smtClean="0"/>
              <a:t>DWebb IPS, Nagoya13, Nov13</a:t>
            </a: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3C05E5-4BB2-4076-9864-87034F0E0FE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Nov. 2012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Webb CMEs-SWx ISSTP12 Pune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6E900C-AFDF-40D3-B15D-BA7D50421B0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Nov. 2012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Webb CMEs-SWx ISSTP12 Pune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6E900C-AFDF-40D3-B15D-BA7D50421B0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Nov. 2012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Webb CMEs-SWx ISSTP12 Pune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6E900C-AFDF-40D3-B15D-BA7D50421B0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Nov. 2012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Webb CMEs-SWx ISSTP12 Pune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6E900C-AFDF-40D3-B15D-BA7D50421B0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Nov. 2012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Webb CMEs-SWx ISSTP12 Pune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6E900C-AFDF-40D3-B15D-BA7D50421B0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Nov. 2012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Webb CMEs-SWx ISSTP12 Pune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6E900C-AFDF-40D3-B15D-BA7D50421B0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Nov. 2012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Webb CMEs-SWx ISSTP12 Pune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6E900C-AFDF-40D3-B15D-BA7D50421B0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Nov. 2012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Webb CMEs-SWx ISSTP12 Pune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6E900C-AFDF-40D3-B15D-BA7D50421B0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Nov. 2012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Webb CMEs-SWx ISSTP12 Pune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6E900C-AFDF-40D3-B15D-BA7D50421B0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Nov. 2012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Webb CMEs-SWx ISSTP12 Pune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6E900C-AFDF-40D3-B15D-BA7D50421B0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 smtClean="0"/>
              <a:t>DWebb IPS, Nagoya13, Nov13</a:t>
            </a: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02DC9B-1293-47C3-94F2-31B5EDF1F0C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Nov. 2012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Webb CMEs-SWx ISSTP12 Pune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6E900C-AFDF-40D3-B15D-BA7D50421B0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Nov. 2012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Webb CMEs-SWx ISSTP12 Pune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6E900C-AFDF-40D3-B15D-BA7D50421B0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Nov. 2012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Webb CMEs-SWx ISSTP12 Pune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6E900C-AFDF-40D3-B15D-BA7D50421B0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Nov. 2012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Webb CMEs-SWx ISSTP12 Pune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6E900C-AFDF-40D3-B15D-BA7D50421B0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Nov. 2012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Webb CMEs-SWx ISSTP12 Pune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6E900C-AFDF-40D3-B15D-BA7D50421B0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Nov. 2012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Webb CMEs-SWx ISSTP12 Pune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6E900C-AFDF-40D3-B15D-BA7D50421B0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Nov. 2012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Webb CMEs-SWx ISSTP12 Pune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6E900C-AFDF-40D3-B15D-BA7D50421B0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Nov. 2012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Webb CMEs-SWx ISSTP12 Pune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6E900C-AFDF-40D3-B15D-BA7D50421B0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Nov. 2012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Webb CMEs-SWx ISSTP12 Pune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6E900C-AFDF-40D3-B15D-BA7D50421B0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3181350"/>
            <a:ext cx="7772400" cy="1143000"/>
          </a:xfrm>
        </p:spPr>
        <p:txBody>
          <a:bodyPr anchorCtr="0"/>
          <a:lstStyle>
            <a:lvl1pPr>
              <a:defRPr sz="3200"/>
            </a:lvl1pPr>
          </a:lstStyle>
          <a:p>
            <a:pPr lvl="0"/>
            <a:r>
              <a:rPr lang="en-US" altLang="en-US" noProof="0" smtClean="0"/>
              <a:t>Click to edit Master title style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4827588"/>
            <a:ext cx="6400800" cy="1630362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US" altLang="en-US" noProof="0" smtClean="0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 smtClean="0"/>
              <a:t>DWebb IPS, Nagoya13, Nov13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4CB0C0-E103-4F9C-AC8F-1258C9DB68F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389915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5851128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303338"/>
            <a:ext cx="4191000" cy="49863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03338"/>
            <a:ext cx="4191000" cy="49863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963032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9803942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976383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7367901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28525041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95072313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5514725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05600" y="76200"/>
            <a:ext cx="2133600" cy="62134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76200"/>
            <a:ext cx="6248400" cy="62134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8901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 smtClean="0"/>
              <a:t>DWebb IPS, Nagoya13, Nov13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61651B-006B-4D2C-A7DF-4E1DD5604AD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 preserve="1">
  <p:cSld name="Title and Tex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76200"/>
            <a:ext cx="8534400" cy="838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04800" y="1303338"/>
            <a:ext cx="8534400" cy="24161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3871913"/>
            <a:ext cx="8534400" cy="24177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252506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3181350"/>
            <a:ext cx="7772400" cy="1143000"/>
          </a:xfrm>
        </p:spPr>
        <p:txBody>
          <a:bodyPr anchorCtr="0"/>
          <a:lstStyle>
            <a:lvl1pPr>
              <a:defRPr sz="3200"/>
            </a:lvl1pPr>
          </a:lstStyle>
          <a:p>
            <a:pPr lvl="0"/>
            <a:r>
              <a:rPr lang="en-US" altLang="en-US" noProof="0" smtClean="0"/>
              <a:t>Click to edit Master title style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4827588"/>
            <a:ext cx="6400800" cy="1630362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US" altLang="en-US" noProof="0" smtClean="0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3899150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58511282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303338"/>
            <a:ext cx="4191000" cy="49863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03338"/>
            <a:ext cx="4191000" cy="49863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9630328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9803942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9763836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7367901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28525041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950723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0.xml"/><Relationship Id="rId3" Type="http://schemas.openxmlformats.org/officeDocument/2006/relationships/slideLayout" Target="../slideLayouts/slideLayout105.xml"/><Relationship Id="rId7" Type="http://schemas.openxmlformats.org/officeDocument/2006/relationships/slideLayout" Target="../slideLayouts/slideLayout109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4.xml"/><Relationship Id="rId1" Type="http://schemas.openxmlformats.org/officeDocument/2006/relationships/slideLayout" Target="../slideLayouts/slideLayout103.xml"/><Relationship Id="rId6" Type="http://schemas.openxmlformats.org/officeDocument/2006/relationships/slideLayout" Target="../slideLayouts/slideLayout108.xml"/><Relationship Id="rId11" Type="http://schemas.openxmlformats.org/officeDocument/2006/relationships/slideLayout" Target="../slideLayouts/slideLayout113.xml"/><Relationship Id="rId5" Type="http://schemas.openxmlformats.org/officeDocument/2006/relationships/slideLayout" Target="../slideLayouts/slideLayout107.xml"/><Relationship Id="rId10" Type="http://schemas.openxmlformats.org/officeDocument/2006/relationships/slideLayout" Target="../slideLayouts/slideLayout112.xml"/><Relationship Id="rId4" Type="http://schemas.openxmlformats.org/officeDocument/2006/relationships/slideLayout" Target="../slideLayouts/slideLayout106.xml"/><Relationship Id="rId9" Type="http://schemas.openxmlformats.org/officeDocument/2006/relationships/slideLayout" Target="../slideLayouts/slideLayout111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1.xml"/><Relationship Id="rId13" Type="http://schemas.openxmlformats.org/officeDocument/2006/relationships/slideLayout" Target="../slideLayouts/slideLayout126.xml"/><Relationship Id="rId3" Type="http://schemas.openxmlformats.org/officeDocument/2006/relationships/slideLayout" Target="../slideLayouts/slideLayout116.xml"/><Relationship Id="rId7" Type="http://schemas.openxmlformats.org/officeDocument/2006/relationships/slideLayout" Target="../slideLayouts/slideLayout120.xml"/><Relationship Id="rId12" Type="http://schemas.openxmlformats.org/officeDocument/2006/relationships/slideLayout" Target="../slideLayouts/slideLayout125.xml"/><Relationship Id="rId2" Type="http://schemas.openxmlformats.org/officeDocument/2006/relationships/slideLayout" Target="../slideLayouts/slideLayout115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14.xml"/><Relationship Id="rId6" Type="http://schemas.openxmlformats.org/officeDocument/2006/relationships/slideLayout" Target="../slideLayouts/slideLayout119.xml"/><Relationship Id="rId11" Type="http://schemas.openxmlformats.org/officeDocument/2006/relationships/slideLayout" Target="../slideLayouts/slideLayout124.xml"/><Relationship Id="rId5" Type="http://schemas.openxmlformats.org/officeDocument/2006/relationships/slideLayout" Target="../slideLayouts/slideLayout118.xml"/><Relationship Id="rId15" Type="http://schemas.openxmlformats.org/officeDocument/2006/relationships/image" Target="../media/image2.wmf"/><Relationship Id="rId10" Type="http://schemas.openxmlformats.org/officeDocument/2006/relationships/slideLayout" Target="../slideLayouts/slideLayout123.xml"/><Relationship Id="rId4" Type="http://schemas.openxmlformats.org/officeDocument/2006/relationships/slideLayout" Target="../slideLayouts/slideLayout117.xml"/><Relationship Id="rId9" Type="http://schemas.openxmlformats.org/officeDocument/2006/relationships/slideLayout" Target="../slideLayouts/slideLayout122.xml"/><Relationship Id="rId14" Type="http://schemas.openxmlformats.org/officeDocument/2006/relationships/theme" Target="../theme/theme11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4.xml"/><Relationship Id="rId3" Type="http://schemas.openxmlformats.org/officeDocument/2006/relationships/slideLayout" Target="../slideLayouts/slideLayout129.xml"/><Relationship Id="rId7" Type="http://schemas.openxmlformats.org/officeDocument/2006/relationships/slideLayout" Target="../slideLayouts/slideLayout133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8.xml"/><Relationship Id="rId1" Type="http://schemas.openxmlformats.org/officeDocument/2006/relationships/slideLayout" Target="../slideLayouts/slideLayout127.xml"/><Relationship Id="rId6" Type="http://schemas.openxmlformats.org/officeDocument/2006/relationships/slideLayout" Target="../slideLayouts/slideLayout132.xml"/><Relationship Id="rId11" Type="http://schemas.openxmlformats.org/officeDocument/2006/relationships/slideLayout" Target="../slideLayouts/slideLayout137.xml"/><Relationship Id="rId5" Type="http://schemas.openxmlformats.org/officeDocument/2006/relationships/slideLayout" Target="../slideLayouts/slideLayout131.xml"/><Relationship Id="rId10" Type="http://schemas.openxmlformats.org/officeDocument/2006/relationships/slideLayout" Target="../slideLayouts/slideLayout136.xml"/><Relationship Id="rId4" Type="http://schemas.openxmlformats.org/officeDocument/2006/relationships/slideLayout" Target="../slideLayouts/slideLayout130.xml"/><Relationship Id="rId9" Type="http://schemas.openxmlformats.org/officeDocument/2006/relationships/slideLayout" Target="../slideLayouts/slideLayout135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5.xml"/><Relationship Id="rId13" Type="http://schemas.openxmlformats.org/officeDocument/2006/relationships/theme" Target="../theme/theme13.xml"/><Relationship Id="rId3" Type="http://schemas.openxmlformats.org/officeDocument/2006/relationships/slideLayout" Target="../slideLayouts/slideLayout140.xml"/><Relationship Id="rId7" Type="http://schemas.openxmlformats.org/officeDocument/2006/relationships/slideLayout" Target="../slideLayouts/slideLayout144.xml"/><Relationship Id="rId12" Type="http://schemas.openxmlformats.org/officeDocument/2006/relationships/slideLayout" Target="../slideLayouts/slideLayout149.xml"/><Relationship Id="rId2" Type="http://schemas.openxmlformats.org/officeDocument/2006/relationships/slideLayout" Target="../slideLayouts/slideLayout139.xml"/><Relationship Id="rId1" Type="http://schemas.openxmlformats.org/officeDocument/2006/relationships/slideLayout" Target="../slideLayouts/slideLayout138.xml"/><Relationship Id="rId6" Type="http://schemas.openxmlformats.org/officeDocument/2006/relationships/slideLayout" Target="../slideLayouts/slideLayout143.xml"/><Relationship Id="rId11" Type="http://schemas.openxmlformats.org/officeDocument/2006/relationships/slideLayout" Target="../slideLayouts/slideLayout148.xml"/><Relationship Id="rId5" Type="http://schemas.openxmlformats.org/officeDocument/2006/relationships/slideLayout" Target="../slideLayouts/slideLayout142.xml"/><Relationship Id="rId10" Type="http://schemas.openxmlformats.org/officeDocument/2006/relationships/slideLayout" Target="../slideLayouts/slideLayout147.xml"/><Relationship Id="rId4" Type="http://schemas.openxmlformats.org/officeDocument/2006/relationships/slideLayout" Target="../slideLayouts/slideLayout141.xml"/><Relationship Id="rId9" Type="http://schemas.openxmlformats.org/officeDocument/2006/relationships/slideLayout" Target="../slideLayouts/slideLayout146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7.xml"/><Relationship Id="rId13" Type="http://schemas.openxmlformats.org/officeDocument/2006/relationships/theme" Target="../theme/theme14.xml"/><Relationship Id="rId3" Type="http://schemas.openxmlformats.org/officeDocument/2006/relationships/slideLayout" Target="../slideLayouts/slideLayout152.xml"/><Relationship Id="rId7" Type="http://schemas.openxmlformats.org/officeDocument/2006/relationships/slideLayout" Target="../slideLayouts/slideLayout156.xml"/><Relationship Id="rId12" Type="http://schemas.openxmlformats.org/officeDocument/2006/relationships/slideLayout" Target="../slideLayouts/slideLayout161.xml"/><Relationship Id="rId2" Type="http://schemas.openxmlformats.org/officeDocument/2006/relationships/slideLayout" Target="../slideLayouts/slideLayout151.xml"/><Relationship Id="rId1" Type="http://schemas.openxmlformats.org/officeDocument/2006/relationships/slideLayout" Target="../slideLayouts/slideLayout150.xml"/><Relationship Id="rId6" Type="http://schemas.openxmlformats.org/officeDocument/2006/relationships/slideLayout" Target="../slideLayouts/slideLayout155.xml"/><Relationship Id="rId11" Type="http://schemas.openxmlformats.org/officeDocument/2006/relationships/slideLayout" Target="../slideLayouts/slideLayout160.xml"/><Relationship Id="rId5" Type="http://schemas.openxmlformats.org/officeDocument/2006/relationships/slideLayout" Target="../slideLayouts/slideLayout154.xml"/><Relationship Id="rId10" Type="http://schemas.openxmlformats.org/officeDocument/2006/relationships/slideLayout" Target="../slideLayouts/slideLayout159.xml"/><Relationship Id="rId4" Type="http://schemas.openxmlformats.org/officeDocument/2006/relationships/slideLayout" Target="../slideLayouts/slideLayout153.xml"/><Relationship Id="rId9" Type="http://schemas.openxmlformats.org/officeDocument/2006/relationships/slideLayout" Target="../slideLayouts/slideLayout158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9.xml"/><Relationship Id="rId13" Type="http://schemas.openxmlformats.org/officeDocument/2006/relationships/theme" Target="../theme/theme15.xml"/><Relationship Id="rId3" Type="http://schemas.openxmlformats.org/officeDocument/2006/relationships/slideLayout" Target="../slideLayouts/slideLayout164.xml"/><Relationship Id="rId7" Type="http://schemas.openxmlformats.org/officeDocument/2006/relationships/slideLayout" Target="../slideLayouts/slideLayout168.xml"/><Relationship Id="rId12" Type="http://schemas.openxmlformats.org/officeDocument/2006/relationships/slideLayout" Target="../slideLayouts/slideLayout173.xml"/><Relationship Id="rId2" Type="http://schemas.openxmlformats.org/officeDocument/2006/relationships/slideLayout" Target="../slideLayouts/slideLayout163.xml"/><Relationship Id="rId1" Type="http://schemas.openxmlformats.org/officeDocument/2006/relationships/slideLayout" Target="../slideLayouts/slideLayout162.xml"/><Relationship Id="rId6" Type="http://schemas.openxmlformats.org/officeDocument/2006/relationships/slideLayout" Target="../slideLayouts/slideLayout167.xml"/><Relationship Id="rId11" Type="http://schemas.openxmlformats.org/officeDocument/2006/relationships/slideLayout" Target="../slideLayouts/slideLayout172.xml"/><Relationship Id="rId5" Type="http://schemas.openxmlformats.org/officeDocument/2006/relationships/slideLayout" Target="../slideLayouts/slideLayout166.xml"/><Relationship Id="rId10" Type="http://schemas.openxmlformats.org/officeDocument/2006/relationships/slideLayout" Target="../slideLayouts/slideLayout171.xml"/><Relationship Id="rId4" Type="http://schemas.openxmlformats.org/officeDocument/2006/relationships/slideLayout" Target="../slideLayouts/slideLayout165.xml"/><Relationship Id="rId9" Type="http://schemas.openxmlformats.org/officeDocument/2006/relationships/slideLayout" Target="../slideLayouts/slideLayout170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1.xml"/><Relationship Id="rId3" Type="http://schemas.openxmlformats.org/officeDocument/2006/relationships/slideLayout" Target="../slideLayouts/slideLayout176.xml"/><Relationship Id="rId7" Type="http://schemas.openxmlformats.org/officeDocument/2006/relationships/slideLayout" Target="../slideLayouts/slideLayout180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75.xml"/><Relationship Id="rId1" Type="http://schemas.openxmlformats.org/officeDocument/2006/relationships/slideLayout" Target="../slideLayouts/slideLayout174.xml"/><Relationship Id="rId6" Type="http://schemas.openxmlformats.org/officeDocument/2006/relationships/slideLayout" Target="../slideLayouts/slideLayout179.xml"/><Relationship Id="rId11" Type="http://schemas.openxmlformats.org/officeDocument/2006/relationships/slideLayout" Target="../slideLayouts/slideLayout184.xml"/><Relationship Id="rId5" Type="http://schemas.openxmlformats.org/officeDocument/2006/relationships/slideLayout" Target="../slideLayouts/slideLayout178.xml"/><Relationship Id="rId10" Type="http://schemas.openxmlformats.org/officeDocument/2006/relationships/slideLayout" Target="../slideLayouts/slideLayout183.xml"/><Relationship Id="rId4" Type="http://schemas.openxmlformats.org/officeDocument/2006/relationships/slideLayout" Target="../slideLayouts/slideLayout177.xml"/><Relationship Id="rId9" Type="http://schemas.openxmlformats.org/officeDocument/2006/relationships/slideLayout" Target="../slideLayouts/slideLayout18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1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81.xml"/><Relationship Id="rId7" Type="http://schemas.openxmlformats.org/officeDocument/2006/relationships/slideLayout" Target="../slideLayouts/slideLayout85.xml"/><Relationship Id="rId12" Type="http://schemas.openxmlformats.org/officeDocument/2006/relationships/slideLayout" Target="../slideLayouts/slideLayout90.xml"/><Relationship Id="rId2" Type="http://schemas.openxmlformats.org/officeDocument/2006/relationships/slideLayout" Target="../slideLayouts/slideLayout80.xml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11" Type="http://schemas.openxmlformats.org/officeDocument/2006/relationships/slideLayout" Target="../slideLayouts/slideLayout89.xml"/><Relationship Id="rId5" Type="http://schemas.openxmlformats.org/officeDocument/2006/relationships/slideLayout" Target="../slideLayouts/slideLayout83.xml"/><Relationship Id="rId10" Type="http://schemas.openxmlformats.org/officeDocument/2006/relationships/slideLayout" Target="../slideLayouts/slideLayout88.xml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Relationship Id="rId14" Type="http://schemas.openxmlformats.org/officeDocument/2006/relationships/image" Target="../media/image1.pn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8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93.xml"/><Relationship Id="rId7" Type="http://schemas.openxmlformats.org/officeDocument/2006/relationships/slideLayout" Target="../slideLayouts/slideLayout97.xml"/><Relationship Id="rId12" Type="http://schemas.openxmlformats.org/officeDocument/2006/relationships/slideLayout" Target="../slideLayouts/slideLayout102.xml"/><Relationship Id="rId2" Type="http://schemas.openxmlformats.org/officeDocument/2006/relationships/slideLayout" Target="../slideLayouts/slideLayout92.xml"/><Relationship Id="rId1" Type="http://schemas.openxmlformats.org/officeDocument/2006/relationships/slideLayout" Target="../slideLayouts/slideLayout91.xml"/><Relationship Id="rId6" Type="http://schemas.openxmlformats.org/officeDocument/2006/relationships/slideLayout" Target="../slideLayouts/slideLayout96.xml"/><Relationship Id="rId11" Type="http://schemas.openxmlformats.org/officeDocument/2006/relationships/slideLayout" Target="../slideLayouts/slideLayout101.xml"/><Relationship Id="rId5" Type="http://schemas.openxmlformats.org/officeDocument/2006/relationships/slideLayout" Target="../slideLayouts/slideLayout95.xml"/><Relationship Id="rId10" Type="http://schemas.openxmlformats.org/officeDocument/2006/relationships/slideLayout" Target="../slideLayouts/slideLayout100.xml"/><Relationship Id="rId4" Type="http://schemas.openxmlformats.org/officeDocument/2006/relationships/slideLayout" Target="../slideLayouts/slideLayout94.xml"/><Relationship Id="rId9" Type="http://schemas.openxmlformats.org/officeDocument/2006/relationships/slideLayout" Target="../slideLayouts/slideLayout9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mtClean="0">
                <a:solidFill>
                  <a:schemeClr val="tx1">
                    <a:tint val="75000"/>
                  </a:schemeClr>
                </a:solidFill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smtClean="0">
                <a:solidFill>
                  <a:schemeClr val="tx1">
                    <a:tint val="75000"/>
                  </a:schemeClr>
                </a:solidFill>
                <a:latin typeface="Arial" pitchFamily="34" charset="0"/>
              </a:defRPr>
            </a:lvl1pPr>
          </a:lstStyle>
          <a:p>
            <a:pPr>
              <a:defRPr/>
            </a:pPr>
            <a:r>
              <a:rPr lang="nl-NL" smtClean="0"/>
              <a:t>DWebb IPS, Nagoya13, Nov13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mtClean="0">
                <a:solidFill>
                  <a:schemeClr val="tx1">
                    <a:tint val="75000"/>
                  </a:schemeClr>
                </a:solidFill>
                <a:latin typeface="Arial" pitchFamily="34" charset="0"/>
              </a:defRPr>
            </a:lvl1pPr>
          </a:lstStyle>
          <a:p>
            <a:pPr>
              <a:defRPr/>
            </a:pPr>
            <a:fld id="{2F02F45D-166D-411C-A6F0-F29FDA6592C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hf hdr="0" dt="0"/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98FE70F7-15D8-4812-8927-36867032E914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12/3/2013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Vourlidas- SHINE 2012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38895FC5-F8E0-4D7A-AB0D-580B9ED305C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032990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6" r:id="rId1"/>
    <p:sldLayoutId id="2147483857" r:id="rId2"/>
    <p:sldLayoutId id="2147483858" r:id="rId3"/>
    <p:sldLayoutId id="2147483859" r:id="rId4"/>
    <p:sldLayoutId id="2147483860" r:id="rId5"/>
    <p:sldLayoutId id="2147483861" r:id="rId6"/>
    <p:sldLayoutId id="2147483862" r:id="rId7"/>
    <p:sldLayoutId id="2147483863" r:id="rId8"/>
    <p:sldLayoutId id="2147483864" r:id="rId9"/>
    <p:sldLayoutId id="2147483865" r:id="rId10"/>
    <p:sldLayoutId id="2147483866" r:id="rId11"/>
  </p:sldLayoutIdLst>
  <p:timing>
    <p:tnLst>
      <p:par>
        <p:cTn id="1" dur="indefinite" restart="never" nodeType="tmRoot"/>
      </p:par>
    </p:tnLst>
  </p:timing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7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139700" y="76200"/>
            <a:ext cx="850900" cy="109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9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410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5240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 i="0">
                <a:latin typeface="Arial" pitchFamily="34" charset="0"/>
              </a:defRPr>
            </a:lvl1pPr>
          </a:lstStyle>
          <a:p>
            <a:pPr eaLnBrk="1" hangingPunct="1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900" b="0" i="0">
                <a:latin typeface="Arial" pitchFamily="34" charset="0"/>
              </a:defRPr>
            </a:lvl1pPr>
          </a:lstStyle>
          <a:p>
            <a:pPr eaLnBrk="1" hangingPunct="1">
              <a:defRPr/>
            </a:pPr>
            <a:endParaRPr lang="en-US">
              <a:solidFill>
                <a:srgbClr val="000000"/>
              </a:solidFill>
            </a:endParaRPr>
          </a:p>
          <a:p>
            <a:pPr eaLnBrk="1" hangingPunct="1">
              <a:defRPr/>
            </a:pPr>
            <a:r>
              <a:rPr lang="en-US">
                <a:solidFill>
                  <a:srgbClr val="000000"/>
                </a:solidFill>
              </a:rPr>
              <a:t>D. Webb, BC Sem., March 2011</a:t>
            </a:r>
          </a:p>
        </p:txBody>
      </p:sp>
      <p:sp>
        <p:nvSpPr>
          <p:cNvPr id="1037" name="Rectangle 13"/>
          <p:cNvSpPr>
            <a:spLocks noChangeArrowheads="1"/>
          </p:cNvSpPr>
          <p:nvPr/>
        </p:nvSpPr>
        <p:spPr bwMode="auto">
          <a:xfrm>
            <a:off x="0" y="1219200"/>
            <a:ext cx="9144000" cy="92075"/>
          </a:xfrm>
          <a:prstGeom prst="rect">
            <a:avLst/>
          </a:prstGeom>
          <a:gradFill rotWithShape="0">
            <a:gsLst>
              <a:gs pos="0">
                <a:srgbClr val="FED910"/>
              </a:gs>
              <a:gs pos="100000">
                <a:srgbClr val="0D2B88"/>
              </a:gs>
            </a:gsLst>
            <a:path path="rect">
              <a:fillToRect l="100000" b="10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anchor="ctr" anchorCtr="1"/>
          <a:lstStyle/>
          <a:p>
            <a:pPr algn="ctr" eaLnBrk="1" hangingPunct="1">
              <a:spcBef>
                <a:spcPct val="20000"/>
              </a:spcBef>
              <a:defRPr/>
            </a:pPr>
            <a:endParaRPr lang="en-US" sz="200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39" name="Rectangle 1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pitchFamily="34" charset="0"/>
              </a:defRPr>
            </a:lvl1pPr>
          </a:lstStyle>
          <a:p>
            <a:pPr eaLnBrk="1" hangingPunct="1">
              <a:defRPr/>
            </a:pPr>
            <a:fld id="{71A7C9CF-9EFD-434F-B0E1-1B4B098C4403}" type="slidenum">
              <a:rPr lang="en-US">
                <a:solidFill>
                  <a:srgbClr val="000000"/>
                </a:solidFill>
              </a:rPr>
              <a:pPr eaLnBrk="1" hangingPunct="1"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4105" name="Picture 10"/>
          <p:cNvPicPr>
            <a:picLocks noChangeAspect="1" noChangeArrowheads="1"/>
          </p:cNvPicPr>
          <p:nvPr userDrawn="1"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7912100" y="76200"/>
            <a:ext cx="1231900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68" r:id="rId1"/>
    <p:sldLayoutId id="2147483869" r:id="rId2"/>
    <p:sldLayoutId id="2147483870" r:id="rId3"/>
    <p:sldLayoutId id="2147483871" r:id="rId4"/>
    <p:sldLayoutId id="2147483872" r:id="rId5"/>
    <p:sldLayoutId id="2147483873" r:id="rId6"/>
    <p:sldLayoutId id="2147483874" r:id="rId7"/>
    <p:sldLayoutId id="2147483875" r:id="rId8"/>
    <p:sldLayoutId id="2147483876" r:id="rId9"/>
    <p:sldLayoutId id="2147483877" r:id="rId10"/>
    <p:sldLayoutId id="2147483878" r:id="rId11"/>
    <p:sldLayoutId id="2147483879" r:id="rId12"/>
    <p:sldLayoutId id="2147483880" r:id="rId13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409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itchFamily="34" charset="0"/>
              </a:defRPr>
            </a:lvl1pPr>
          </a:lstStyle>
          <a:p>
            <a:pPr eaLnBrk="1" hangingPunct="1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itchFamily="34" charset="0"/>
              </a:defRPr>
            </a:lvl1pPr>
          </a:lstStyle>
          <a:p>
            <a:pPr eaLnBrk="1" hangingPunct="1">
              <a:defRPr/>
            </a:pPr>
            <a:r>
              <a:rPr lang="es-ES">
                <a:solidFill>
                  <a:prstClr val="black">
                    <a:tint val="75000"/>
                  </a:prstClr>
                </a:solidFill>
              </a:rPr>
              <a:t>DFW FaAGU San Fran. Dec 2011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itchFamily="34" charset="0"/>
              </a:defRPr>
            </a:lvl1pPr>
          </a:lstStyle>
          <a:p>
            <a:pPr eaLnBrk="1" hangingPunct="1">
              <a:defRPr/>
            </a:pPr>
            <a:fld id="{93E29C85-0642-4C09-9633-438F96AF9F7A}" type="slidenum">
              <a:rPr lang="en-US">
                <a:solidFill>
                  <a:prstClr val="black">
                    <a:tint val="75000"/>
                  </a:prstClr>
                </a:solidFill>
              </a:rPr>
              <a:pPr eaLnBrk="1" hangingPunct="1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82" r:id="rId1"/>
    <p:sldLayoutId id="2147483883" r:id="rId2"/>
    <p:sldLayoutId id="2147483884" r:id="rId3"/>
    <p:sldLayoutId id="2147483885" r:id="rId4"/>
    <p:sldLayoutId id="2147483886" r:id="rId5"/>
    <p:sldLayoutId id="2147483887" r:id="rId6"/>
    <p:sldLayoutId id="2147483888" r:id="rId7"/>
    <p:sldLayoutId id="2147483889" r:id="rId8"/>
    <p:sldLayoutId id="2147483890" r:id="rId9"/>
    <p:sldLayoutId id="2147483891" r:id="rId10"/>
    <p:sldLayoutId id="2147483892" r:id="rId11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409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hangingPunct="1">
              <a:defRPr/>
            </a:pPr>
            <a:fld id="{E3979A1A-6822-4A37-9208-9C30008E9EB2}" type="datetime1">
              <a:rPr lang="en-US" b="1">
                <a:solidFill>
                  <a:prstClr val="black">
                    <a:tint val="75000"/>
                  </a:prstClr>
                </a:solidFill>
                <a:latin typeface="Arial" pitchFamily="34" charset="0"/>
              </a:rPr>
              <a:pPr eaLnBrk="1" hangingPunct="1">
                <a:defRPr/>
              </a:pPr>
              <a:t>12/3/2013</a:t>
            </a:fld>
            <a:endParaRPr lang="en-US" b="1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hangingPunct="1">
              <a:defRPr/>
            </a:pPr>
            <a:r>
              <a:rPr lang="en-US" b="1">
                <a:solidFill>
                  <a:prstClr val="black">
                    <a:tint val="75000"/>
                  </a:prstClr>
                </a:solidFill>
                <a:latin typeface="Arial" pitchFamily="34" charset="0"/>
              </a:rPr>
              <a:t>DFW CMEs SWx BC Mar12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hangingPunct="1">
              <a:defRPr/>
            </a:pPr>
            <a:fld id="{EE51A690-893B-4424-BDE1-9956F7299274}" type="slidenum">
              <a:rPr lang="en-US" b="1">
                <a:solidFill>
                  <a:prstClr val="black">
                    <a:tint val="75000"/>
                  </a:prstClr>
                </a:solidFill>
                <a:latin typeface="Arial" pitchFamily="34" charset="0"/>
              </a:rPr>
              <a:pPr eaLnBrk="1" hangingPunct="1">
                <a:defRPr/>
              </a:pPr>
              <a:t>‹#›</a:t>
            </a:fld>
            <a:endParaRPr lang="en-US" b="1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94" r:id="rId1"/>
    <p:sldLayoutId id="2147483895" r:id="rId2"/>
    <p:sldLayoutId id="2147483896" r:id="rId3"/>
    <p:sldLayoutId id="2147483897" r:id="rId4"/>
    <p:sldLayoutId id="2147483898" r:id="rId5"/>
    <p:sldLayoutId id="2147483899" r:id="rId6"/>
    <p:sldLayoutId id="2147483900" r:id="rId7"/>
    <p:sldLayoutId id="2147483901" r:id="rId8"/>
    <p:sldLayoutId id="2147483902" r:id="rId9"/>
    <p:sldLayoutId id="2147483903" r:id="rId10"/>
    <p:sldLayoutId id="2147483904" r:id="rId11"/>
    <p:sldLayoutId id="2147483905" r:id="rId12"/>
  </p:sldLayoutIdLst>
  <p:hf hdr="0" dt="0"/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409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hangingPunct="1">
              <a:defRPr/>
            </a:pPr>
            <a:fld id="{E3979A1A-6822-4A37-9208-9C30008E9EB2}" type="datetime1">
              <a:rPr lang="en-US" b="1">
                <a:solidFill>
                  <a:prstClr val="black">
                    <a:tint val="75000"/>
                  </a:prstClr>
                </a:solidFill>
                <a:latin typeface="Arial" pitchFamily="34" charset="0"/>
              </a:rPr>
              <a:pPr eaLnBrk="1" hangingPunct="1">
                <a:defRPr/>
              </a:pPr>
              <a:t>12/3/2013</a:t>
            </a:fld>
            <a:endParaRPr lang="en-US" b="1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hangingPunct="1">
              <a:defRPr/>
            </a:pPr>
            <a:r>
              <a:rPr lang="en-US" b="1">
                <a:solidFill>
                  <a:prstClr val="black">
                    <a:tint val="75000"/>
                  </a:prstClr>
                </a:solidFill>
                <a:latin typeface="Arial" pitchFamily="34" charset="0"/>
              </a:rPr>
              <a:t>DFW CMEs SWx BC Mar12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hangingPunct="1">
              <a:defRPr/>
            </a:pPr>
            <a:fld id="{EE51A690-893B-4424-BDE1-9956F7299274}" type="slidenum">
              <a:rPr lang="en-US" b="1">
                <a:solidFill>
                  <a:prstClr val="black">
                    <a:tint val="75000"/>
                  </a:prstClr>
                </a:solidFill>
                <a:latin typeface="Arial" pitchFamily="34" charset="0"/>
              </a:rPr>
              <a:pPr eaLnBrk="1" hangingPunct="1">
                <a:defRPr/>
              </a:pPr>
              <a:t>‹#›</a:t>
            </a:fld>
            <a:endParaRPr lang="en-US" b="1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07" r:id="rId1"/>
    <p:sldLayoutId id="2147483908" r:id="rId2"/>
    <p:sldLayoutId id="2147483909" r:id="rId3"/>
    <p:sldLayoutId id="2147483910" r:id="rId4"/>
    <p:sldLayoutId id="2147483911" r:id="rId5"/>
    <p:sldLayoutId id="2147483912" r:id="rId6"/>
    <p:sldLayoutId id="2147483913" r:id="rId7"/>
    <p:sldLayoutId id="2147483914" r:id="rId8"/>
    <p:sldLayoutId id="2147483915" r:id="rId9"/>
    <p:sldLayoutId id="2147483916" r:id="rId10"/>
    <p:sldLayoutId id="2147483917" r:id="rId11"/>
    <p:sldLayoutId id="2147483918" r:id="rId12"/>
  </p:sldLayoutIdLst>
  <p:hf hdr="0" dt="0"/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409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hangingPunct="1">
              <a:defRPr/>
            </a:pPr>
            <a:fld id="{E3979A1A-6822-4A37-9208-9C30008E9EB2}" type="datetime1">
              <a:rPr lang="en-US" b="1">
                <a:solidFill>
                  <a:prstClr val="black">
                    <a:tint val="75000"/>
                  </a:prstClr>
                </a:solidFill>
                <a:latin typeface="Arial" pitchFamily="34" charset="0"/>
              </a:rPr>
              <a:pPr eaLnBrk="1" hangingPunct="1">
                <a:defRPr/>
              </a:pPr>
              <a:t>12/3/2013</a:t>
            </a:fld>
            <a:endParaRPr lang="en-US" b="1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hangingPunct="1">
              <a:defRPr/>
            </a:pPr>
            <a:r>
              <a:rPr lang="en-US" b="1">
                <a:solidFill>
                  <a:prstClr val="black">
                    <a:tint val="75000"/>
                  </a:prstClr>
                </a:solidFill>
                <a:latin typeface="Arial" pitchFamily="34" charset="0"/>
              </a:rPr>
              <a:t>DFW CMEs SWx BC Mar12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hangingPunct="1">
              <a:defRPr/>
            </a:pPr>
            <a:fld id="{EE51A690-893B-4424-BDE1-9956F7299274}" type="slidenum">
              <a:rPr lang="en-US" b="1">
                <a:solidFill>
                  <a:prstClr val="black">
                    <a:tint val="75000"/>
                  </a:prstClr>
                </a:solidFill>
                <a:latin typeface="Arial" pitchFamily="34" charset="0"/>
              </a:rPr>
              <a:pPr eaLnBrk="1" hangingPunct="1">
                <a:defRPr/>
              </a:pPr>
              <a:t>‹#›</a:t>
            </a:fld>
            <a:endParaRPr lang="en-US" b="1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20" r:id="rId1"/>
    <p:sldLayoutId id="2147483921" r:id="rId2"/>
    <p:sldLayoutId id="2147483922" r:id="rId3"/>
    <p:sldLayoutId id="2147483923" r:id="rId4"/>
    <p:sldLayoutId id="2147483924" r:id="rId5"/>
    <p:sldLayoutId id="2147483925" r:id="rId6"/>
    <p:sldLayoutId id="2147483926" r:id="rId7"/>
    <p:sldLayoutId id="2147483927" r:id="rId8"/>
    <p:sldLayoutId id="2147483928" r:id="rId9"/>
    <p:sldLayoutId id="2147483929" r:id="rId10"/>
    <p:sldLayoutId id="2147483930" r:id="rId11"/>
    <p:sldLayoutId id="2147483931" r:id="rId12"/>
  </p:sldLayoutIdLst>
  <p:hf hdr="0" dt="0"/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-1"/>
            <a:ext cx="365760" cy="6854456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55291" y="5047394"/>
            <a:ext cx="73152" cy="169164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55291" y="4796819"/>
            <a:ext cx="73152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55291" y="4637685"/>
            <a:ext cx="73152" cy="137160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55291" y="4542559"/>
            <a:ext cx="73152" cy="7315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09558" y="680477"/>
            <a:ext cx="45720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69073" y="680477"/>
            <a:ext cx="27432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50020" y="680477"/>
            <a:ext cx="9144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21768" y="680477"/>
            <a:ext cx="9144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  <a:prstGeom prst="rect">
            <a:avLst/>
          </a:prstGeom>
        </p:spPr>
        <p:txBody>
          <a:bodyPr vert="horz" anchor="t">
            <a:noAutofit/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914400" y="1783560"/>
            <a:ext cx="7772400" cy="457200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224E843B-E8B1-48FC-8F8B-04E7481DFAEF}" type="datetime1">
              <a:rPr lang="en-US" smtClean="0">
                <a:solidFill>
                  <a:srgbClr val="D6ECFF"/>
                </a:solidFill>
                <a:latin typeface="Corbel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12/3/2013</a:t>
            </a:fld>
            <a:endParaRPr lang="en-US">
              <a:solidFill>
                <a:srgbClr val="D6ECFF"/>
              </a:solidFill>
              <a:latin typeface="Corbel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mtClean="0">
                <a:solidFill>
                  <a:srgbClr val="D6ECFF"/>
                </a:solidFill>
                <a:latin typeface="Corbel"/>
              </a:rPr>
              <a:t>DWebb IAU GA12 SpS10 31Aug2012</a:t>
            </a:r>
            <a:endParaRPr lang="en-US">
              <a:solidFill>
                <a:srgbClr val="D6ECFF"/>
              </a:solidFill>
              <a:latin typeface="Corbel"/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B6F15528-21DE-4FAA-801E-634DDDAF4B2B}" type="slidenum">
              <a:rPr lang="en-US" smtClean="0">
                <a:solidFill>
                  <a:srgbClr val="D6ECFF"/>
                </a:solidFill>
                <a:latin typeface="Corbel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srgbClr val="D6ECFF"/>
              </a:solidFill>
              <a:latin typeface="Corbel"/>
            </a:endParaRP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933" r:id="rId1"/>
    <p:sldLayoutId id="2147483934" r:id="rId2"/>
    <p:sldLayoutId id="2147483935" r:id="rId3"/>
    <p:sldLayoutId id="2147483936" r:id="rId4"/>
    <p:sldLayoutId id="2147483937" r:id="rId5"/>
    <p:sldLayoutId id="2147483938" r:id="rId6"/>
    <p:sldLayoutId id="2147483939" r:id="rId7"/>
    <p:sldLayoutId id="2147483940" r:id="rId8"/>
    <p:sldLayoutId id="2147483941" r:id="rId9"/>
    <p:sldLayoutId id="2147483942" r:id="rId10"/>
    <p:sldLayoutId id="2147483943" r:id="rId11"/>
  </p:sldLayoutIdLst>
  <p:hf sldNum="0" hdr="0" ftr="0" dt="0"/>
  <p:txStyles>
    <p:titleStyle>
      <a:lvl1pPr algn="l" rtl="0" eaLnBrk="1" latinLnBrk="0" hangingPunct="1">
        <a:spcBef>
          <a:spcPct val="0"/>
        </a:spcBef>
        <a:buNone/>
        <a:defRPr kumimoji="0" sz="4000" kern="1200" spc="-100" baseline="0">
          <a:solidFill>
            <a:schemeClr val="tx2">
              <a:satMod val="200000"/>
            </a:schemeClr>
          </a:solidFill>
          <a:latin typeface="+mj-lt"/>
          <a:ea typeface="+mj-ea"/>
          <a:cs typeface="+mj-cs"/>
        </a:defRPr>
      </a:lvl1pPr>
      <a:extLst/>
    </p:titleStyle>
    <p:bodyStyle>
      <a:lvl1pPr marL="411480" indent="-342900" algn="l" rtl="0" eaLnBrk="1" latinLnBrk="0" hangingPunct="1">
        <a:spcBef>
          <a:spcPts val="700"/>
        </a:spcBef>
        <a:buClr>
          <a:schemeClr val="tx2"/>
        </a:buClr>
        <a:buSzPct val="95000"/>
        <a:buFont typeface="Wingdings"/>
        <a:buChar char="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40664" indent="-285750" algn="l" rtl="0" eaLnBrk="1" latinLnBrk="0" hangingPunct="1">
        <a:spcBef>
          <a:spcPct val="20000"/>
        </a:spcBef>
        <a:buClr>
          <a:schemeClr val="accent2"/>
        </a:buClr>
        <a:buSzPct val="90000"/>
        <a:buFont typeface="Wingdings"/>
        <a:buChar char="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96696" indent="-228600" algn="l" rtl="0" eaLnBrk="1" latinLnBrk="0" hangingPunct="1">
        <a:spcBef>
          <a:spcPct val="20000"/>
        </a:spcBef>
        <a:buClr>
          <a:schemeClr val="accent2"/>
        </a:buClr>
        <a:buFont typeface="Wingdings 2"/>
        <a:buChar char="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61872" indent="-228600" algn="l" rtl="0" eaLnBrk="1" latinLnBrk="0" hangingPunct="1">
        <a:spcBef>
          <a:spcPct val="20000"/>
        </a:spcBef>
        <a:buClr>
          <a:schemeClr val="accent3"/>
        </a:buClr>
        <a:buFont typeface="Wingdings 3"/>
        <a:buChar char="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14813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99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hangingPunct="1"/>
            <a:r>
              <a:rPr lang="en-US" b="1" i="1" smtClean="0">
                <a:solidFill>
                  <a:prstClr val="black">
                    <a:tint val="75000"/>
                  </a:prstClr>
                </a:solidFill>
              </a:rPr>
              <a:t>Nov. 2012</a:t>
            </a:r>
            <a:endParaRPr lang="en-US" b="1" i="1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hangingPunct="1"/>
            <a:r>
              <a:rPr lang="en-US" b="1" i="1" smtClean="0">
                <a:solidFill>
                  <a:prstClr val="black">
                    <a:tint val="75000"/>
                  </a:prstClr>
                </a:solidFill>
              </a:rPr>
              <a:t>Webb CMEs-SWx ISSTP12 Pune</a:t>
            </a:r>
            <a:endParaRPr lang="en-US" b="1" i="1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hangingPunct="1"/>
            <a:fld id="{976E900C-AFDF-40D3-B15D-BA7D50421B03}" type="slidenum">
              <a:rPr lang="en-US" b="1" i="1" smtClean="0">
                <a:solidFill>
                  <a:prstClr val="black">
                    <a:tint val="75000"/>
                  </a:prstClr>
                </a:solidFill>
              </a:rPr>
              <a:pPr eaLnBrk="1" hangingPunct="1"/>
              <a:t>‹#›</a:t>
            </a:fld>
            <a:endParaRPr lang="en-US" b="1" i="1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04800" y="76200"/>
            <a:ext cx="85344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4800" y="1303338"/>
            <a:ext cx="8534400" cy="4986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8196" name="Rectangle 4"/>
          <p:cNvSpPr>
            <a:spLocks noChangeArrowheads="1"/>
          </p:cNvSpPr>
          <p:nvPr/>
        </p:nvSpPr>
        <p:spPr bwMode="auto">
          <a:xfrm>
            <a:off x="0" y="990600"/>
            <a:ext cx="9144000" cy="76200"/>
          </a:xfrm>
          <a:prstGeom prst="rect">
            <a:avLst/>
          </a:prstGeom>
          <a:gradFill rotWithShape="0">
            <a:gsLst>
              <a:gs pos="0">
                <a:srgbClr val="0000A0"/>
              </a:gs>
              <a:gs pos="100000">
                <a:srgbClr val="99CCFF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sz="1600" b="1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8197" name="Text Box 5"/>
          <p:cNvSpPr txBox="1">
            <a:spLocks noChangeArrowheads="1"/>
          </p:cNvSpPr>
          <p:nvPr/>
        </p:nvSpPr>
        <p:spPr bwMode="auto">
          <a:xfrm>
            <a:off x="0" y="6592888"/>
            <a:ext cx="1377300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900" b="1" dirty="0" smtClean="0">
                <a:solidFill>
                  <a:srgbClr val="0000A0"/>
                </a:solidFill>
                <a:latin typeface="Arial" pitchFamily="34" charset="0"/>
              </a:rPr>
              <a:t>Solar Wind 13, Hawaii</a:t>
            </a:r>
            <a:endParaRPr lang="en-US" altLang="en-US" sz="900" b="1" dirty="0">
              <a:solidFill>
                <a:srgbClr val="0000A0"/>
              </a:solidFill>
              <a:latin typeface="Arial" pitchFamily="34" charset="0"/>
            </a:endParaRPr>
          </a:p>
        </p:txBody>
      </p:sp>
      <p:pic>
        <p:nvPicPr>
          <p:cNvPr id="8198" name="Picture 6" descr="SECCHI_3circle_logo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8313" y="6430963"/>
            <a:ext cx="1055687" cy="427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99" name="Text Box 7"/>
          <p:cNvSpPr txBox="1">
            <a:spLocks noChangeArrowheads="1"/>
          </p:cNvSpPr>
          <p:nvPr/>
        </p:nvSpPr>
        <p:spPr bwMode="auto">
          <a:xfrm>
            <a:off x="3733800" y="6616700"/>
            <a:ext cx="15240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900" b="1">
                <a:solidFill>
                  <a:srgbClr val="0000A0"/>
                </a:solidFill>
                <a:latin typeface="Arial" pitchFamily="34" charset="0"/>
              </a:rPr>
              <a:t>http://secchi.nrl.navy.mil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  <p:sldLayoutId id="214748378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3366FF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3366FF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3366FF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3366FF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3366FF"/>
          </a:solidFill>
          <a:latin typeface="Arial" pitchFamily="34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3366FF"/>
          </a:solidFill>
          <a:latin typeface="Arial" pitchFamily="34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3366FF"/>
          </a:solidFill>
          <a:latin typeface="Arial" pitchFamily="34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3366FF"/>
          </a:solidFill>
          <a:latin typeface="Arial" pitchFamily="34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3366FF"/>
          </a:solidFill>
          <a:latin typeface="Arial" pitchFamily="34" charset="0"/>
        </a:defRPr>
      </a:lvl9pPr>
    </p:titleStyle>
    <p:bodyStyle>
      <a:lvl1pPr marL="176213" indent="-176213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rgbClr val="3366FF"/>
        </a:buClr>
        <a:buChar char="•"/>
        <a:defRPr b="1">
          <a:solidFill>
            <a:schemeClr val="tx1"/>
          </a:solidFill>
          <a:latin typeface="+mn-lt"/>
          <a:ea typeface="+mn-ea"/>
          <a:cs typeface="+mn-cs"/>
        </a:defRPr>
      </a:lvl1pPr>
      <a:lvl2pPr marL="574675" indent="-230188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rgbClr val="3366FF"/>
        </a:buClr>
        <a:buChar char="–"/>
        <a:defRPr b="1">
          <a:solidFill>
            <a:schemeClr val="tx1"/>
          </a:solidFill>
          <a:latin typeface="+mn-lt"/>
        </a:defRPr>
      </a:lvl2pPr>
      <a:lvl3pPr marL="852488" indent="-163513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rgbClr val="3366FF"/>
        </a:buClr>
        <a:buChar char="-"/>
        <a:defRPr b="1">
          <a:solidFill>
            <a:schemeClr val="tx1"/>
          </a:solidFill>
          <a:latin typeface="+mn-lt"/>
        </a:defRPr>
      </a:lvl3pPr>
      <a:lvl4pPr marL="1201738" indent="-225425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rgbClr val="3366FF"/>
        </a:buClr>
        <a:buChar char="-"/>
        <a:defRPr b="1">
          <a:solidFill>
            <a:schemeClr val="tx1"/>
          </a:solidFill>
          <a:latin typeface="+mn-lt"/>
        </a:defRPr>
      </a:lvl4pPr>
      <a:lvl5pPr marL="1541463" indent="-225425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rgbClr val="3366FF"/>
        </a:buClr>
        <a:buChar char="-"/>
        <a:defRPr b="1">
          <a:solidFill>
            <a:schemeClr val="tx1"/>
          </a:solidFill>
          <a:latin typeface="+mn-lt"/>
        </a:defRPr>
      </a:lvl5pPr>
      <a:lvl6pPr marL="1998663" indent="-225425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rgbClr val="3366FF"/>
        </a:buClr>
        <a:buChar char="-"/>
        <a:defRPr b="1">
          <a:solidFill>
            <a:schemeClr val="tx1"/>
          </a:solidFill>
          <a:latin typeface="+mn-lt"/>
        </a:defRPr>
      </a:lvl6pPr>
      <a:lvl7pPr marL="2455863" indent="-225425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rgbClr val="3366FF"/>
        </a:buClr>
        <a:buChar char="-"/>
        <a:defRPr b="1">
          <a:solidFill>
            <a:schemeClr val="tx1"/>
          </a:solidFill>
          <a:latin typeface="+mn-lt"/>
        </a:defRPr>
      </a:lvl7pPr>
      <a:lvl8pPr marL="2913063" indent="-225425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rgbClr val="3366FF"/>
        </a:buClr>
        <a:buChar char="-"/>
        <a:defRPr b="1">
          <a:solidFill>
            <a:schemeClr val="tx1"/>
          </a:solidFill>
          <a:latin typeface="+mn-lt"/>
        </a:defRPr>
      </a:lvl8pPr>
      <a:lvl9pPr marL="3370263" indent="-225425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rgbClr val="3366FF"/>
        </a:buClr>
        <a:buChar char="-"/>
        <a:defRPr b="1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hangingPunct="1"/>
            <a:r>
              <a:rPr lang="en-US" b="1" i="1" smtClean="0">
                <a:solidFill>
                  <a:prstClr val="black">
                    <a:tint val="75000"/>
                  </a:prstClr>
                </a:solidFill>
              </a:rPr>
              <a:t>Nov. 2012</a:t>
            </a:r>
            <a:endParaRPr lang="en-US" b="1" i="1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hangingPunct="1"/>
            <a:r>
              <a:rPr lang="en-US" b="1" i="1" smtClean="0">
                <a:solidFill>
                  <a:prstClr val="black">
                    <a:tint val="75000"/>
                  </a:prstClr>
                </a:solidFill>
              </a:rPr>
              <a:t>Webb CMEs-SWx ISSTP12 Pune</a:t>
            </a:r>
            <a:endParaRPr lang="en-US" b="1" i="1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hangingPunct="1"/>
            <a:fld id="{976E900C-AFDF-40D3-B15D-BA7D50421B03}" type="slidenum">
              <a:rPr lang="en-US" b="1" i="1" smtClean="0">
                <a:solidFill>
                  <a:prstClr val="black">
                    <a:tint val="75000"/>
                  </a:prstClr>
                </a:solidFill>
              </a:rPr>
              <a:pPr eaLnBrk="1" hangingPunct="1"/>
              <a:t>‹#›</a:t>
            </a:fld>
            <a:endParaRPr lang="en-US" b="1" i="1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2" r:id="rId1"/>
    <p:sldLayoutId id="2147483783" r:id="rId2"/>
    <p:sldLayoutId id="2147483784" r:id="rId3"/>
    <p:sldLayoutId id="2147483785" r:id="rId4"/>
    <p:sldLayoutId id="2147483786" r:id="rId5"/>
    <p:sldLayoutId id="2147483787" r:id="rId6"/>
    <p:sldLayoutId id="2147483788" r:id="rId7"/>
    <p:sldLayoutId id="2147483789" r:id="rId8"/>
    <p:sldLayoutId id="2147483790" r:id="rId9"/>
    <p:sldLayoutId id="2147483791" r:id="rId10"/>
    <p:sldLayoutId id="2147483792" r:id="rId11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hangingPunct="1"/>
            <a:r>
              <a:rPr lang="en-US" b="1" i="1" smtClean="0">
                <a:solidFill>
                  <a:prstClr val="black">
                    <a:tint val="75000"/>
                  </a:prstClr>
                </a:solidFill>
              </a:rPr>
              <a:t>Nov. 2012</a:t>
            </a:r>
            <a:endParaRPr lang="en-US" b="1" i="1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hangingPunct="1"/>
            <a:r>
              <a:rPr lang="en-US" b="1" i="1" smtClean="0">
                <a:solidFill>
                  <a:prstClr val="black">
                    <a:tint val="75000"/>
                  </a:prstClr>
                </a:solidFill>
              </a:rPr>
              <a:t>Webb CMEs-SWx ISSTP12 Pune</a:t>
            </a:r>
            <a:endParaRPr lang="en-US" b="1" i="1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hangingPunct="1"/>
            <a:fld id="{976E900C-AFDF-40D3-B15D-BA7D50421B03}" type="slidenum">
              <a:rPr lang="en-US" b="1" i="1" smtClean="0">
                <a:solidFill>
                  <a:prstClr val="black">
                    <a:tint val="75000"/>
                  </a:prstClr>
                </a:solidFill>
              </a:rPr>
              <a:pPr eaLnBrk="1" hangingPunct="1"/>
              <a:t>‹#›</a:t>
            </a:fld>
            <a:endParaRPr lang="en-US" b="1" i="1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4" r:id="rId1"/>
    <p:sldLayoutId id="2147483795" r:id="rId2"/>
    <p:sldLayoutId id="2147483796" r:id="rId3"/>
    <p:sldLayoutId id="2147483797" r:id="rId4"/>
    <p:sldLayoutId id="2147483798" r:id="rId5"/>
    <p:sldLayoutId id="2147483799" r:id="rId6"/>
    <p:sldLayoutId id="2147483800" r:id="rId7"/>
    <p:sldLayoutId id="2147483801" r:id="rId8"/>
    <p:sldLayoutId id="2147483802" r:id="rId9"/>
    <p:sldLayoutId id="2147483803" r:id="rId10"/>
    <p:sldLayoutId id="2147483804" r:id="rId11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hangingPunct="1"/>
            <a:r>
              <a:rPr lang="en-US" b="1" i="1" smtClean="0">
                <a:solidFill>
                  <a:prstClr val="black">
                    <a:tint val="75000"/>
                  </a:prstClr>
                </a:solidFill>
              </a:rPr>
              <a:t>Nov. 2012</a:t>
            </a:r>
            <a:endParaRPr lang="en-US" b="1" i="1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hangingPunct="1"/>
            <a:r>
              <a:rPr lang="en-US" b="1" i="1" smtClean="0">
                <a:solidFill>
                  <a:prstClr val="black">
                    <a:tint val="75000"/>
                  </a:prstClr>
                </a:solidFill>
              </a:rPr>
              <a:t>Webb CMEs-SWx ISSTP12 Pune</a:t>
            </a:r>
            <a:endParaRPr lang="en-US" b="1" i="1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hangingPunct="1"/>
            <a:fld id="{976E900C-AFDF-40D3-B15D-BA7D50421B03}" type="slidenum">
              <a:rPr lang="en-US" b="1" i="1" smtClean="0">
                <a:solidFill>
                  <a:prstClr val="black">
                    <a:tint val="75000"/>
                  </a:prstClr>
                </a:solidFill>
              </a:rPr>
              <a:pPr eaLnBrk="1" hangingPunct="1"/>
              <a:t>‹#›</a:t>
            </a:fld>
            <a:endParaRPr lang="en-US" b="1" i="1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6" r:id="rId1"/>
    <p:sldLayoutId id="2147483807" r:id="rId2"/>
    <p:sldLayoutId id="2147483808" r:id="rId3"/>
    <p:sldLayoutId id="2147483809" r:id="rId4"/>
    <p:sldLayoutId id="2147483810" r:id="rId5"/>
    <p:sldLayoutId id="2147483811" r:id="rId6"/>
    <p:sldLayoutId id="2147483812" r:id="rId7"/>
    <p:sldLayoutId id="2147483813" r:id="rId8"/>
    <p:sldLayoutId id="2147483814" r:id="rId9"/>
    <p:sldLayoutId id="2147483815" r:id="rId10"/>
    <p:sldLayoutId id="2147483816" r:id="rId11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hangingPunct="1"/>
            <a:r>
              <a:rPr lang="en-US" b="1" i="1" smtClean="0">
                <a:solidFill>
                  <a:prstClr val="black">
                    <a:tint val="75000"/>
                  </a:prstClr>
                </a:solidFill>
              </a:rPr>
              <a:t>Nov. 2012</a:t>
            </a:r>
            <a:endParaRPr lang="en-US" b="1" i="1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hangingPunct="1"/>
            <a:r>
              <a:rPr lang="en-US" b="1" i="1" smtClean="0">
                <a:solidFill>
                  <a:prstClr val="black">
                    <a:tint val="75000"/>
                  </a:prstClr>
                </a:solidFill>
              </a:rPr>
              <a:t>Webb CMEs-SWx ISSTP12 Pune</a:t>
            </a:r>
            <a:endParaRPr lang="en-US" b="1" i="1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hangingPunct="1"/>
            <a:fld id="{976E900C-AFDF-40D3-B15D-BA7D50421B03}" type="slidenum">
              <a:rPr lang="en-US" b="1" i="1" smtClean="0">
                <a:solidFill>
                  <a:prstClr val="black">
                    <a:tint val="75000"/>
                  </a:prstClr>
                </a:solidFill>
              </a:rPr>
              <a:pPr eaLnBrk="1" hangingPunct="1"/>
              <a:t>‹#›</a:t>
            </a:fld>
            <a:endParaRPr lang="en-US" b="1" i="1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8" r:id="rId1"/>
    <p:sldLayoutId id="2147483819" r:id="rId2"/>
    <p:sldLayoutId id="2147483820" r:id="rId3"/>
    <p:sldLayoutId id="2147483821" r:id="rId4"/>
    <p:sldLayoutId id="2147483822" r:id="rId5"/>
    <p:sldLayoutId id="2147483823" r:id="rId6"/>
    <p:sldLayoutId id="2147483824" r:id="rId7"/>
    <p:sldLayoutId id="2147483825" r:id="rId8"/>
    <p:sldLayoutId id="2147483826" r:id="rId9"/>
    <p:sldLayoutId id="2147483827" r:id="rId10"/>
    <p:sldLayoutId id="2147483828" r:id="rId11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04800" y="76200"/>
            <a:ext cx="85344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4800" y="1303338"/>
            <a:ext cx="8534400" cy="4986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8196" name="Rectangle 4"/>
          <p:cNvSpPr>
            <a:spLocks noChangeArrowheads="1"/>
          </p:cNvSpPr>
          <p:nvPr/>
        </p:nvSpPr>
        <p:spPr bwMode="auto">
          <a:xfrm>
            <a:off x="0" y="990600"/>
            <a:ext cx="9144000" cy="76200"/>
          </a:xfrm>
          <a:prstGeom prst="rect">
            <a:avLst/>
          </a:prstGeom>
          <a:gradFill rotWithShape="0">
            <a:gsLst>
              <a:gs pos="0">
                <a:srgbClr val="0000A0"/>
              </a:gs>
              <a:gs pos="100000">
                <a:srgbClr val="99CCFF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sz="1600" b="1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8197" name="Text Box 5"/>
          <p:cNvSpPr txBox="1">
            <a:spLocks noChangeArrowheads="1"/>
          </p:cNvSpPr>
          <p:nvPr/>
        </p:nvSpPr>
        <p:spPr bwMode="auto">
          <a:xfrm>
            <a:off x="0" y="6592888"/>
            <a:ext cx="1377300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900" b="1" dirty="0" smtClean="0">
                <a:solidFill>
                  <a:srgbClr val="0000A0"/>
                </a:solidFill>
                <a:latin typeface="Arial" pitchFamily="34" charset="0"/>
              </a:rPr>
              <a:t>Solar Wind 13, Hawaii</a:t>
            </a:r>
            <a:endParaRPr lang="en-US" altLang="en-US" sz="900" b="1" dirty="0">
              <a:solidFill>
                <a:srgbClr val="0000A0"/>
              </a:solidFill>
              <a:latin typeface="Arial" pitchFamily="34" charset="0"/>
            </a:endParaRPr>
          </a:p>
        </p:txBody>
      </p:sp>
      <p:pic>
        <p:nvPicPr>
          <p:cNvPr id="8198" name="Picture 6" descr="SECCHI_3circle_logo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8313" y="6430963"/>
            <a:ext cx="1055687" cy="427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99" name="Text Box 7"/>
          <p:cNvSpPr txBox="1">
            <a:spLocks noChangeArrowheads="1"/>
          </p:cNvSpPr>
          <p:nvPr/>
        </p:nvSpPr>
        <p:spPr bwMode="auto">
          <a:xfrm>
            <a:off x="3733800" y="6616700"/>
            <a:ext cx="15240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900" b="1">
                <a:solidFill>
                  <a:srgbClr val="0000A0"/>
                </a:solidFill>
                <a:latin typeface="Arial" pitchFamily="34" charset="0"/>
              </a:rPr>
              <a:t>http://secchi.nrl.navy.mil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30" r:id="rId1"/>
    <p:sldLayoutId id="2147483831" r:id="rId2"/>
    <p:sldLayoutId id="2147483832" r:id="rId3"/>
    <p:sldLayoutId id="2147483833" r:id="rId4"/>
    <p:sldLayoutId id="2147483834" r:id="rId5"/>
    <p:sldLayoutId id="2147483835" r:id="rId6"/>
    <p:sldLayoutId id="2147483836" r:id="rId7"/>
    <p:sldLayoutId id="2147483837" r:id="rId8"/>
    <p:sldLayoutId id="2147483838" r:id="rId9"/>
    <p:sldLayoutId id="2147483839" r:id="rId10"/>
    <p:sldLayoutId id="2147483840" r:id="rId11"/>
    <p:sldLayoutId id="2147483841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3366FF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3366FF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3366FF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3366FF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3366FF"/>
          </a:solidFill>
          <a:latin typeface="Arial" pitchFamily="34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3366FF"/>
          </a:solidFill>
          <a:latin typeface="Arial" pitchFamily="34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3366FF"/>
          </a:solidFill>
          <a:latin typeface="Arial" pitchFamily="34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3366FF"/>
          </a:solidFill>
          <a:latin typeface="Arial" pitchFamily="34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3366FF"/>
          </a:solidFill>
          <a:latin typeface="Arial" pitchFamily="34" charset="0"/>
        </a:defRPr>
      </a:lvl9pPr>
    </p:titleStyle>
    <p:bodyStyle>
      <a:lvl1pPr marL="176213" indent="-176213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rgbClr val="3366FF"/>
        </a:buClr>
        <a:buChar char="•"/>
        <a:defRPr b="1">
          <a:solidFill>
            <a:schemeClr val="tx1"/>
          </a:solidFill>
          <a:latin typeface="+mn-lt"/>
          <a:ea typeface="+mn-ea"/>
          <a:cs typeface="+mn-cs"/>
        </a:defRPr>
      </a:lvl1pPr>
      <a:lvl2pPr marL="574675" indent="-230188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rgbClr val="3366FF"/>
        </a:buClr>
        <a:buChar char="–"/>
        <a:defRPr b="1">
          <a:solidFill>
            <a:schemeClr val="tx1"/>
          </a:solidFill>
          <a:latin typeface="+mn-lt"/>
        </a:defRPr>
      </a:lvl2pPr>
      <a:lvl3pPr marL="852488" indent="-163513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rgbClr val="3366FF"/>
        </a:buClr>
        <a:buChar char="-"/>
        <a:defRPr b="1">
          <a:solidFill>
            <a:schemeClr val="tx1"/>
          </a:solidFill>
          <a:latin typeface="+mn-lt"/>
        </a:defRPr>
      </a:lvl3pPr>
      <a:lvl4pPr marL="1201738" indent="-225425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rgbClr val="3366FF"/>
        </a:buClr>
        <a:buChar char="-"/>
        <a:defRPr b="1">
          <a:solidFill>
            <a:schemeClr val="tx1"/>
          </a:solidFill>
          <a:latin typeface="+mn-lt"/>
        </a:defRPr>
      </a:lvl4pPr>
      <a:lvl5pPr marL="1541463" indent="-225425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rgbClr val="3366FF"/>
        </a:buClr>
        <a:buChar char="-"/>
        <a:defRPr b="1">
          <a:solidFill>
            <a:schemeClr val="tx1"/>
          </a:solidFill>
          <a:latin typeface="+mn-lt"/>
        </a:defRPr>
      </a:lvl5pPr>
      <a:lvl6pPr marL="1998663" indent="-225425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rgbClr val="3366FF"/>
        </a:buClr>
        <a:buChar char="-"/>
        <a:defRPr b="1">
          <a:solidFill>
            <a:schemeClr val="tx1"/>
          </a:solidFill>
          <a:latin typeface="+mn-lt"/>
        </a:defRPr>
      </a:lvl6pPr>
      <a:lvl7pPr marL="2455863" indent="-225425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rgbClr val="3366FF"/>
        </a:buClr>
        <a:buChar char="-"/>
        <a:defRPr b="1">
          <a:solidFill>
            <a:schemeClr val="tx1"/>
          </a:solidFill>
          <a:latin typeface="+mn-lt"/>
        </a:defRPr>
      </a:lvl7pPr>
      <a:lvl8pPr marL="2913063" indent="-225425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rgbClr val="3366FF"/>
        </a:buClr>
        <a:buChar char="-"/>
        <a:defRPr b="1">
          <a:solidFill>
            <a:schemeClr val="tx1"/>
          </a:solidFill>
          <a:latin typeface="+mn-lt"/>
        </a:defRPr>
      </a:lvl8pPr>
      <a:lvl9pPr marL="3370263" indent="-225425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rgbClr val="3366FF"/>
        </a:buClr>
        <a:buChar char="-"/>
        <a:defRPr b="1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04800" y="76200"/>
            <a:ext cx="85344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4800" y="1303338"/>
            <a:ext cx="8534400" cy="4986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8196" name="Rectangle 4"/>
          <p:cNvSpPr>
            <a:spLocks noChangeArrowheads="1"/>
          </p:cNvSpPr>
          <p:nvPr/>
        </p:nvSpPr>
        <p:spPr bwMode="auto">
          <a:xfrm>
            <a:off x="0" y="990600"/>
            <a:ext cx="9144000" cy="76200"/>
          </a:xfrm>
          <a:prstGeom prst="rect">
            <a:avLst/>
          </a:prstGeom>
          <a:gradFill rotWithShape="0">
            <a:gsLst>
              <a:gs pos="0">
                <a:srgbClr val="0000A0"/>
              </a:gs>
              <a:gs pos="100000">
                <a:srgbClr val="99CCFF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sz="1600" b="1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8197" name="Text Box 5"/>
          <p:cNvSpPr txBox="1">
            <a:spLocks noChangeArrowheads="1"/>
          </p:cNvSpPr>
          <p:nvPr/>
        </p:nvSpPr>
        <p:spPr bwMode="auto">
          <a:xfrm>
            <a:off x="0" y="6592888"/>
            <a:ext cx="1377300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900" b="1" dirty="0" smtClean="0">
                <a:solidFill>
                  <a:srgbClr val="0000A0"/>
                </a:solidFill>
                <a:latin typeface="Arial" pitchFamily="34" charset="0"/>
              </a:rPr>
              <a:t>Solar Wind 13, Hawaii</a:t>
            </a:r>
            <a:endParaRPr lang="en-US" altLang="en-US" sz="900" b="1" dirty="0">
              <a:solidFill>
                <a:srgbClr val="0000A0"/>
              </a:solidFill>
              <a:latin typeface="Arial" pitchFamily="34" charset="0"/>
            </a:endParaRPr>
          </a:p>
        </p:txBody>
      </p:sp>
      <p:pic>
        <p:nvPicPr>
          <p:cNvPr id="8198" name="Picture 6" descr="SECCHI_3circle_logo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8313" y="6430963"/>
            <a:ext cx="1055687" cy="427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99" name="Text Box 7"/>
          <p:cNvSpPr txBox="1">
            <a:spLocks noChangeArrowheads="1"/>
          </p:cNvSpPr>
          <p:nvPr/>
        </p:nvSpPr>
        <p:spPr bwMode="auto">
          <a:xfrm>
            <a:off x="3733800" y="6616700"/>
            <a:ext cx="15240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900" b="1">
                <a:solidFill>
                  <a:srgbClr val="0000A0"/>
                </a:solidFill>
                <a:latin typeface="Arial" pitchFamily="34" charset="0"/>
              </a:rPr>
              <a:t>http://secchi.nrl.navy.mil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3" r:id="rId1"/>
    <p:sldLayoutId id="2147483844" r:id="rId2"/>
    <p:sldLayoutId id="2147483845" r:id="rId3"/>
    <p:sldLayoutId id="2147483846" r:id="rId4"/>
    <p:sldLayoutId id="2147483847" r:id="rId5"/>
    <p:sldLayoutId id="2147483848" r:id="rId6"/>
    <p:sldLayoutId id="2147483849" r:id="rId7"/>
    <p:sldLayoutId id="2147483850" r:id="rId8"/>
    <p:sldLayoutId id="2147483851" r:id="rId9"/>
    <p:sldLayoutId id="2147483852" r:id="rId10"/>
    <p:sldLayoutId id="2147483853" r:id="rId11"/>
    <p:sldLayoutId id="2147483854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3366FF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3366FF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3366FF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3366FF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3366FF"/>
          </a:solidFill>
          <a:latin typeface="Arial" pitchFamily="34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3366FF"/>
          </a:solidFill>
          <a:latin typeface="Arial" pitchFamily="34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3366FF"/>
          </a:solidFill>
          <a:latin typeface="Arial" pitchFamily="34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3366FF"/>
          </a:solidFill>
          <a:latin typeface="Arial" pitchFamily="34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3366FF"/>
          </a:solidFill>
          <a:latin typeface="Arial" pitchFamily="34" charset="0"/>
        </a:defRPr>
      </a:lvl9pPr>
    </p:titleStyle>
    <p:bodyStyle>
      <a:lvl1pPr marL="176213" indent="-176213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rgbClr val="3366FF"/>
        </a:buClr>
        <a:buChar char="•"/>
        <a:defRPr b="1">
          <a:solidFill>
            <a:schemeClr val="tx1"/>
          </a:solidFill>
          <a:latin typeface="+mn-lt"/>
          <a:ea typeface="+mn-ea"/>
          <a:cs typeface="+mn-cs"/>
        </a:defRPr>
      </a:lvl1pPr>
      <a:lvl2pPr marL="574675" indent="-230188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rgbClr val="3366FF"/>
        </a:buClr>
        <a:buChar char="–"/>
        <a:defRPr b="1">
          <a:solidFill>
            <a:schemeClr val="tx1"/>
          </a:solidFill>
          <a:latin typeface="+mn-lt"/>
        </a:defRPr>
      </a:lvl2pPr>
      <a:lvl3pPr marL="852488" indent="-163513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rgbClr val="3366FF"/>
        </a:buClr>
        <a:buChar char="-"/>
        <a:defRPr b="1">
          <a:solidFill>
            <a:schemeClr val="tx1"/>
          </a:solidFill>
          <a:latin typeface="+mn-lt"/>
        </a:defRPr>
      </a:lvl3pPr>
      <a:lvl4pPr marL="1201738" indent="-225425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rgbClr val="3366FF"/>
        </a:buClr>
        <a:buChar char="-"/>
        <a:defRPr b="1">
          <a:solidFill>
            <a:schemeClr val="tx1"/>
          </a:solidFill>
          <a:latin typeface="+mn-lt"/>
        </a:defRPr>
      </a:lvl4pPr>
      <a:lvl5pPr marL="1541463" indent="-225425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rgbClr val="3366FF"/>
        </a:buClr>
        <a:buChar char="-"/>
        <a:defRPr b="1">
          <a:solidFill>
            <a:schemeClr val="tx1"/>
          </a:solidFill>
          <a:latin typeface="+mn-lt"/>
        </a:defRPr>
      </a:lvl5pPr>
      <a:lvl6pPr marL="1998663" indent="-225425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rgbClr val="3366FF"/>
        </a:buClr>
        <a:buChar char="-"/>
        <a:defRPr b="1">
          <a:solidFill>
            <a:schemeClr val="tx1"/>
          </a:solidFill>
          <a:latin typeface="+mn-lt"/>
        </a:defRPr>
      </a:lvl6pPr>
      <a:lvl7pPr marL="2455863" indent="-225425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rgbClr val="3366FF"/>
        </a:buClr>
        <a:buChar char="-"/>
        <a:defRPr b="1">
          <a:solidFill>
            <a:schemeClr val="tx1"/>
          </a:solidFill>
          <a:latin typeface="+mn-lt"/>
        </a:defRPr>
      </a:lvl7pPr>
      <a:lvl8pPr marL="2913063" indent="-225425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rgbClr val="3366FF"/>
        </a:buClr>
        <a:buChar char="-"/>
        <a:defRPr b="1">
          <a:solidFill>
            <a:schemeClr val="tx1"/>
          </a:solidFill>
          <a:latin typeface="+mn-lt"/>
        </a:defRPr>
      </a:lvl8pPr>
      <a:lvl9pPr marL="3370263" indent="-225425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rgbClr val="3366FF"/>
        </a:buClr>
        <a:buChar char="-"/>
        <a:defRPr b="1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4.xml"/><Relationship Id="rId5" Type="http://schemas.openxmlformats.org/officeDocument/2006/relationships/image" Target="../media/image30.png"/><Relationship Id="rId4" Type="http://schemas.openxmlformats.org/officeDocument/2006/relationships/image" Target="../media/image29.w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32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6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9.xml"/><Relationship Id="rId2" Type="http://schemas.openxmlformats.org/officeDocument/2006/relationships/video" Target="file:///C:\Documents%20and%20Settings\jes\My%20Documents\Buonsanto_lecture\oct03_rope_frame_bkgnd_150MHz.mpg" TargetMode="External"/><Relationship Id="rId1" Type="http://schemas.openxmlformats.org/officeDocument/2006/relationships/vmlDrawing" Target="../drawings/vmlDrawing2.vml"/><Relationship Id="rId6" Type="http://schemas.openxmlformats.org/officeDocument/2006/relationships/image" Target="../media/image34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gif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4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6.xml"/><Relationship Id="rId7" Type="http://schemas.openxmlformats.org/officeDocument/2006/relationships/image" Target="../media/image13.png"/><Relationship Id="rId2" Type="http://schemas.openxmlformats.org/officeDocument/2006/relationships/video" Target="file:///C:\Users\webbd\Documents\Webb_CME-Sun_Lectures\CME_halo_2003_148_1653cm.avi" TargetMode="Externa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oleObject" Target="../embeddings/oleObject1.bin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slideLayout" Target="../slideLayouts/slideLayout156.xml"/><Relationship Id="rId1" Type="http://schemas.openxmlformats.org/officeDocument/2006/relationships/video" Target="file:///C:\Users\webbd\Documents\Webb_CME-Sun_Lectures\BJ_3D_with_mars.avi" TargetMode="External"/><Relationship Id="rId5" Type="http://schemas.openxmlformats.org/officeDocument/2006/relationships/image" Target="../media/image16.gif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1.xml"/><Relationship Id="rId7" Type="http://schemas.openxmlformats.org/officeDocument/2006/relationships/image" Target="../media/image19.png"/><Relationship Id="rId2" Type="http://schemas.openxmlformats.org/officeDocument/2006/relationships/video" Target="../media/media1.mpg"/><Relationship Id="rId1" Type="http://schemas.microsoft.com/office/2007/relationships/media" Target="../media/media1.mpg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7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7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6.xml"/><Relationship Id="rId4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6"/>
          <p:cNvSpPr>
            <a:spLocks noGrp="1" noChangeArrowheads="1"/>
          </p:cNvSpPr>
          <p:nvPr>
            <p:ph type="ctrTitle"/>
          </p:nvPr>
        </p:nvSpPr>
        <p:spPr>
          <a:xfrm>
            <a:off x="609600" y="1143000"/>
            <a:ext cx="7772400" cy="914400"/>
          </a:xfrm>
        </p:spPr>
        <p:txBody>
          <a:bodyPr/>
          <a:lstStyle/>
          <a:p>
            <a:r>
              <a:rPr lang="en-US" sz="3600" b="1" dirty="0" err="1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Heliospheric</a:t>
            </a:r>
            <a:r>
              <a:rPr lang="en-US" sz="3600" b="1" dirty="0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 Propagation &amp; Forecasting of Coronal Mass Ejections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/>
            </a:r>
            <a:br>
              <a:rPr lang="en-US" b="1" dirty="0" smtClean="0">
                <a:latin typeface="Arial" pitchFamily="34" charset="0"/>
                <a:cs typeface="Arial" pitchFamily="34" charset="0"/>
              </a:rPr>
            </a:br>
            <a:endParaRPr lang="en-US" b="1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223" name="Rectangle 7"/>
          <p:cNvSpPr>
            <a:spLocks noGrp="1" noChangeArrowheads="1"/>
          </p:cNvSpPr>
          <p:nvPr>
            <p:ph type="subTitle" idx="1"/>
          </p:nvPr>
        </p:nvSpPr>
        <p:spPr>
          <a:xfrm>
            <a:off x="609600" y="2438400"/>
            <a:ext cx="7772400" cy="114300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David Webb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en-US" sz="11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fontAlgn="auto">
              <a:spcAft>
                <a:spcPts val="0"/>
              </a:spcAft>
              <a:defRPr/>
            </a:pPr>
            <a:r>
              <a:rPr lang="it-IT" sz="2000" b="1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ISR, Boston College, USA</a:t>
            </a:r>
            <a:endParaRPr lang="en-US" sz="2000" b="1" i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52" name="Text Box 9"/>
          <p:cNvSpPr txBox="1">
            <a:spLocks noChangeArrowheads="1"/>
          </p:cNvSpPr>
          <p:nvPr/>
        </p:nvSpPr>
        <p:spPr bwMode="auto">
          <a:xfrm>
            <a:off x="1447800" y="6186488"/>
            <a:ext cx="67818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2053" name="Text Box 10"/>
          <p:cNvSpPr txBox="1">
            <a:spLocks noChangeArrowheads="1"/>
          </p:cNvSpPr>
          <p:nvPr/>
        </p:nvSpPr>
        <p:spPr bwMode="auto">
          <a:xfrm>
            <a:off x="5029200" y="4790182"/>
            <a:ext cx="39624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1600" b="1" dirty="0" smtClean="0">
                <a:solidFill>
                  <a:srgbClr val="800000"/>
                </a:solidFill>
              </a:rPr>
              <a:t>IPS Workshop</a:t>
            </a:r>
          </a:p>
          <a:p>
            <a:pPr algn="r">
              <a:spcBef>
                <a:spcPct val="50000"/>
              </a:spcBef>
            </a:pPr>
            <a:r>
              <a:rPr lang="en-US" sz="1600" b="1" dirty="0" smtClean="0">
                <a:solidFill>
                  <a:srgbClr val="800000"/>
                </a:solidFill>
              </a:rPr>
              <a:t>Nagoya, Japan</a:t>
            </a:r>
            <a:endParaRPr lang="en-US" sz="1600" b="1" dirty="0">
              <a:solidFill>
                <a:srgbClr val="800000"/>
              </a:solidFill>
            </a:endParaRPr>
          </a:p>
          <a:p>
            <a:pPr algn="r">
              <a:spcBef>
                <a:spcPct val="50000"/>
              </a:spcBef>
            </a:pPr>
            <a:r>
              <a:rPr lang="en-US" sz="1600" b="1" dirty="0" smtClean="0">
                <a:solidFill>
                  <a:srgbClr val="800000"/>
                </a:solidFill>
              </a:rPr>
              <a:t>23-24 November 2013</a:t>
            </a:r>
            <a:endParaRPr lang="en-US" sz="1600" b="1" dirty="0">
              <a:solidFill>
                <a:srgbClr val="800000"/>
              </a:solidFill>
            </a:endParaRPr>
          </a:p>
        </p:txBody>
      </p:sp>
      <p:pic>
        <p:nvPicPr>
          <p:cNvPr id="2054" name="Picture 9" descr="isr_logo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3" y="4468132"/>
            <a:ext cx="4354416" cy="20088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E960D6B-2F24-43BE-B284-2C041DF153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22883" name="Picture 5" descr="Mag_swe_7d.gif"/>
          <p:cNvPicPr>
            <a:picLocks noChangeAspect="1"/>
          </p:cNvPicPr>
          <p:nvPr/>
        </p:nvPicPr>
        <p:blipFill>
          <a:blip r:embed="rId2" cstate="print"/>
          <a:srcRect r="25000"/>
          <a:stretch>
            <a:fillRect/>
          </a:stretch>
        </p:blipFill>
        <p:spPr bwMode="auto">
          <a:xfrm>
            <a:off x="4724400" y="914400"/>
            <a:ext cx="4343400" cy="463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884" name="TextBox 4"/>
          <p:cNvSpPr txBox="1">
            <a:spLocks noChangeArrowheads="1"/>
          </p:cNvSpPr>
          <p:nvPr/>
        </p:nvSpPr>
        <p:spPr bwMode="auto">
          <a:xfrm>
            <a:off x="1676400" y="101025"/>
            <a:ext cx="555774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sz="3200" b="1" dirty="0">
                <a:solidFill>
                  <a:srgbClr val="C00000"/>
                </a:solidFill>
              </a:rPr>
              <a:t>15 - 18 February 2011 Event</a:t>
            </a:r>
            <a:endParaRPr lang="en-US" sz="3200" dirty="0">
              <a:solidFill>
                <a:srgbClr val="C00000"/>
              </a:solidFill>
            </a:endParaRPr>
          </a:p>
        </p:txBody>
      </p:sp>
      <p:sp>
        <p:nvSpPr>
          <p:cNvPr id="122885" name="TextBox 5"/>
          <p:cNvSpPr txBox="1">
            <a:spLocks noChangeArrowheads="1"/>
          </p:cNvSpPr>
          <p:nvPr/>
        </p:nvSpPr>
        <p:spPr bwMode="auto">
          <a:xfrm>
            <a:off x="228600" y="5791200"/>
            <a:ext cx="42672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sz="1600" b="1" dirty="0">
                <a:solidFill>
                  <a:prstClr val="black"/>
                </a:solidFill>
              </a:rPr>
              <a:t>AIA 193Å disk image inside LASCO C2</a:t>
            </a:r>
          </a:p>
          <a:p>
            <a:pPr eaLnBrk="1" hangingPunct="1"/>
            <a:r>
              <a:rPr lang="en-US" sz="1600" b="1" dirty="0">
                <a:solidFill>
                  <a:prstClr val="black"/>
                </a:solidFill>
              </a:rPr>
              <a:t>white light image. </a:t>
            </a:r>
          </a:p>
        </p:txBody>
      </p:sp>
      <p:sp>
        <p:nvSpPr>
          <p:cNvPr id="122886" name="TextBox 6"/>
          <p:cNvSpPr txBox="1">
            <a:spLocks noChangeArrowheads="1"/>
          </p:cNvSpPr>
          <p:nvPr/>
        </p:nvSpPr>
        <p:spPr bwMode="auto">
          <a:xfrm>
            <a:off x="4800600" y="5715000"/>
            <a:ext cx="42672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sz="1600" b="1">
                <a:solidFill>
                  <a:prstClr val="black"/>
                </a:solidFill>
              </a:rPr>
              <a:t>ACE plasma and magnetic field data showing L1 arrival of ICME – shock structures on Feb. 17 – 18. 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492875"/>
            <a:ext cx="2895600" cy="365125"/>
          </a:xfr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15394" name="Picture 2" descr="C:\Users\webbd\Documents\webb main computer\Documents\Meetings\ISSTP Pune, IN\X2_C2_combo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3" y="1194816"/>
            <a:ext cx="4291584" cy="429158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18"/>
          <p:cNvSpPr>
            <a:spLocks noChangeArrowheads="1"/>
          </p:cNvSpPr>
          <p:nvPr/>
        </p:nvSpPr>
        <p:spPr bwMode="auto">
          <a:xfrm>
            <a:off x="304800" y="76200"/>
            <a:ext cx="85344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en-US" sz="2400" b="1" dirty="0" smtClean="0">
                <a:solidFill>
                  <a:srgbClr val="3359F9"/>
                </a:solidFill>
              </a:rPr>
              <a:t> </a:t>
            </a:r>
            <a:r>
              <a:rPr lang="en-US" sz="2400" b="1" dirty="0" smtClean="0">
                <a:solidFill>
                  <a:srgbClr val="C00000"/>
                </a:solidFill>
              </a:rPr>
              <a:t>STEREO </a:t>
            </a:r>
            <a:r>
              <a:rPr lang="en-US" sz="2400" b="1" dirty="0" err="1" smtClean="0">
                <a:solidFill>
                  <a:srgbClr val="C00000"/>
                </a:solidFill>
              </a:rPr>
              <a:t>SWx</a:t>
            </a:r>
            <a:r>
              <a:rPr lang="en-US" sz="2400" b="1" dirty="0" smtClean="0">
                <a:solidFill>
                  <a:srgbClr val="C00000"/>
                </a:solidFill>
              </a:rPr>
              <a:t> Group </a:t>
            </a:r>
            <a:r>
              <a:rPr lang="en-US" sz="2400" b="1" dirty="0">
                <a:solidFill>
                  <a:srgbClr val="C00000"/>
                </a:solidFill>
              </a:rPr>
              <a:t>Forecasting of Feb. 2011 Event</a:t>
            </a:r>
            <a:endParaRPr lang="en-US" sz="2400" dirty="0">
              <a:solidFill>
                <a:srgbClr val="C00000"/>
              </a:solidFill>
            </a:endParaRPr>
          </a:p>
        </p:txBody>
      </p:sp>
      <p:sp>
        <p:nvSpPr>
          <p:cNvPr id="124931" name="Rectangle 18"/>
          <p:cNvSpPr>
            <a:spLocks noChangeArrowheads="1"/>
          </p:cNvSpPr>
          <p:nvPr/>
        </p:nvSpPr>
        <p:spPr bwMode="auto">
          <a:xfrm>
            <a:off x="304800" y="528638"/>
            <a:ext cx="85344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en-US" sz="2000" b="1">
                <a:solidFill>
                  <a:prstClr val="black"/>
                </a:solidFill>
              </a:rPr>
              <a:t>Comparison with Other Forecasting Models</a:t>
            </a:r>
            <a:endParaRPr lang="en-US" sz="2000">
              <a:solidFill>
                <a:prstClr val="black"/>
              </a:solidFill>
            </a:endParaRPr>
          </a:p>
        </p:txBody>
      </p:sp>
      <p:pic>
        <p:nvPicPr>
          <p:cNvPr id="124932" name="Picture 2" descr="F:\Talks\2011\SPD Meeting\Predicted_Plot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013" y="554038"/>
            <a:ext cx="8913270" cy="6070604"/>
          </a:xfrm>
          <a:prstGeom prst="rect">
            <a:avLst/>
          </a:prstGeom>
          <a:noFill/>
          <a:ln w="9525">
            <a:solidFill>
              <a:prstClr val="black"/>
            </a:solidFill>
            <a:miter lim="800000"/>
            <a:headEnd/>
            <a:tailEnd/>
          </a:ln>
        </p:spPr>
      </p:pic>
      <p:sp>
        <p:nvSpPr>
          <p:cNvPr id="124933" name="TextBox 24"/>
          <p:cNvSpPr txBox="1">
            <a:spLocks noChangeArrowheads="1"/>
          </p:cNvSpPr>
          <p:nvPr/>
        </p:nvSpPr>
        <p:spPr bwMode="auto">
          <a:xfrm>
            <a:off x="3962400" y="1143000"/>
            <a:ext cx="8001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T-H 1</a:t>
            </a:r>
          </a:p>
        </p:txBody>
      </p:sp>
      <p:sp>
        <p:nvSpPr>
          <p:cNvPr id="124934" name="TextBox 25"/>
          <p:cNvSpPr txBox="1">
            <a:spLocks noChangeArrowheads="1"/>
          </p:cNvSpPr>
          <p:nvPr/>
        </p:nvSpPr>
        <p:spPr bwMode="auto">
          <a:xfrm>
            <a:off x="2057400" y="5497513"/>
            <a:ext cx="1447800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sz="16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Localization</a:t>
            </a:r>
          </a:p>
        </p:txBody>
      </p:sp>
      <p:sp>
        <p:nvSpPr>
          <p:cNvPr id="124935" name="TextBox 26"/>
          <p:cNvSpPr txBox="1">
            <a:spLocks noChangeArrowheads="1"/>
          </p:cNvSpPr>
          <p:nvPr/>
        </p:nvSpPr>
        <p:spPr bwMode="auto">
          <a:xfrm>
            <a:off x="4495800" y="5497513"/>
            <a:ext cx="838200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sz="1600" i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ENLIL</a:t>
            </a:r>
          </a:p>
        </p:txBody>
      </p:sp>
      <p:sp>
        <p:nvSpPr>
          <p:cNvPr id="124936" name="TextBox 27"/>
          <p:cNvSpPr txBox="1">
            <a:spLocks noChangeArrowheads="1"/>
          </p:cNvSpPr>
          <p:nvPr/>
        </p:nvSpPr>
        <p:spPr bwMode="auto">
          <a:xfrm>
            <a:off x="4724400" y="5257800"/>
            <a:ext cx="8382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sz="1600" i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LASCO</a:t>
            </a:r>
          </a:p>
        </p:txBody>
      </p:sp>
      <p:sp>
        <p:nvSpPr>
          <p:cNvPr id="124937" name="TextBox 28"/>
          <p:cNvSpPr txBox="1">
            <a:spLocks noChangeArrowheads="1"/>
          </p:cNvSpPr>
          <p:nvPr/>
        </p:nvSpPr>
        <p:spPr bwMode="auto">
          <a:xfrm>
            <a:off x="5029200" y="3776663"/>
            <a:ext cx="91440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sz="1600" i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LASCO</a:t>
            </a:r>
          </a:p>
        </p:txBody>
      </p:sp>
      <p:sp>
        <p:nvSpPr>
          <p:cNvPr id="124938" name="TextBox 29"/>
          <p:cNvSpPr txBox="1">
            <a:spLocks noChangeArrowheads="1"/>
          </p:cNvSpPr>
          <p:nvPr/>
        </p:nvSpPr>
        <p:spPr bwMode="auto">
          <a:xfrm>
            <a:off x="5562600" y="4648200"/>
            <a:ext cx="7620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i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STOA</a:t>
            </a:r>
          </a:p>
        </p:txBody>
      </p:sp>
      <p:sp>
        <p:nvSpPr>
          <p:cNvPr id="124939" name="TextBox 30"/>
          <p:cNvSpPr txBox="1">
            <a:spLocks noChangeArrowheads="1"/>
          </p:cNvSpPr>
          <p:nvPr/>
        </p:nvSpPr>
        <p:spPr bwMode="auto">
          <a:xfrm>
            <a:off x="6400800" y="3429000"/>
            <a:ext cx="9144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i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HAFv2</a:t>
            </a:r>
          </a:p>
        </p:txBody>
      </p:sp>
      <p:sp>
        <p:nvSpPr>
          <p:cNvPr id="124940" name="TextBox 31"/>
          <p:cNvSpPr txBox="1">
            <a:spLocks noChangeArrowheads="1"/>
          </p:cNvSpPr>
          <p:nvPr/>
        </p:nvSpPr>
        <p:spPr bwMode="auto">
          <a:xfrm>
            <a:off x="4800600" y="2068513"/>
            <a:ext cx="8001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T-H 2</a:t>
            </a:r>
          </a:p>
        </p:txBody>
      </p:sp>
      <p:sp>
        <p:nvSpPr>
          <p:cNvPr id="124941" name="TextBox 32"/>
          <p:cNvSpPr txBox="1">
            <a:spLocks noChangeArrowheads="1"/>
          </p:cNvSpPr>
          <p:nvPr/>
        </p:nvSpPr>
        <p:spPr bwMode="auto">
          <a:xfrm>
            <a:off x="4267200" y="1676400"/>
            <a:ext cx="8001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S-R</a:t>
            </a:r>
          </a:p>
        </p:txBody>
      </p:sp>
      <p:sp>
        <p:nvSpPr>
          <p:cNvPr id="124942" name="TextBox 33"/>
          <p:cNvSpPr txBox="1">
            <a:spLocks noChangeArrowheads="1"/>
          </p:cNvSpPr>
          <p:nvPr/>
        </p:nvSpPr>
        <p:spPr bwMode="auto">
          <a:xfrm>
            <a:off x="4305300" y="2906713"/>
            <a:ext cx="8001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S-R</a:t>
            </a:r>
          </a:p>
        </p:txBody>
      </p:sp>
      <p:sp>
        <p:nvSpPr>
          <p:cNvPr id="124943" name="TextBox 34"/>
          <p:cNvSpPr txBox="1">
            <a:spLocks noChangeArrowheads="1"/>
          </p:cNvSpPr>
          <p:nvPr/>
        </p:nvSpPr>
        <p:spPr bwMode="auto">
          <a:xfrm>
            <a:off x="4267200" y="3516313"/>
            <a:ext cx="8001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S-R</a:t>
            </a:r>
          </a:p>
        </p:txBody>
      </p:sp>
      <p:sp>
        <p:nvSpPr>
          <p:cNvPr id="124944" name="TextBox 35"/>
          <p:cNvSpPr txBox="1">
            <a:spLocks noChangeArrowheads="1"/>
          </p:cNvSpPr>
          <p:nvPr/>
        </p:nvSpPr>
        <p:spPr bwMode="auto">
          <a:xfrm>
            <a:off x="4267200" y="4049713"/>
            <a:ext cx="8001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HM</a:t>
            </a:r>
          </a:p>
        </p:txBody>
      </p:sp>
      <p:sp>
        <p:nvSpPr>
          <p:cNvPr id="124945" name="TextBox 36"/>
          <p:cNvSpPr txBox="1">
            <a:spLocks noChangeArrowheads="1"/>
          </p:cNvSpPr>
          <p:nvPr/>
        </p:nvSpPr>
        <p:spPr bwMode="auto">
          <a:xfrm>
            <a:off x="6324600" y="2678113"/>
            <a:ext cx="9906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T-H 4a</a:t>
            </a:r>
          </a:p>
        </p:txBody>
      </p:sp>
      <p:sp>
        <p:nvSpPr>
          <p:cNvPr id="124946" name="TextBox 37"/>
          <p:cNvSpPr txBox="1">
            <a:spLocks noChangeArrowheads="1"/>
          </p:cNvSpPr>
          <p:nvPr/>
        </p:nvSpPr>
        <p:spPr bwMode="auto">
          <a:xfrm>
            <a:off x="6324600" y="3135313"/>
            <a:ext cx="9525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T-H 4b</a:t>
            </a:r>
          </a:p>
        </p:txBody>
      </p:sp>
      <p:sp>
        <p:nvSpPr>
          <p:cNvPr id="124947" name="TextBox 38"/>
          <p:cNvSpPr txBox="1">
            <a:spLocks noChangeArrowheads="1"/>
          </p:cNvSpPr>
          <p:nvPr/>
        </p:nvSpPr>
        <p:spPr bwMode="auto">
          <a:xfrm>
            <a:off x="7277100" y="2449513"/>
            <a:ext cx="9525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T-H 5a</a:t>
            </a:r>
          </a:p>
        </p:txBody>
      </p:sp>
      <p:sp>
        <p:nvSpPr>
          <p:cNvPr id="124948" name="TextBox 39"/>
          <p:cNvSpPr txBox="1">
            <a:spLocks noChangeArrowheads="1"/>
          </p:cNvSpPr>
          <p:nvPr/>
        </p:nvSpPr>
        <p:spPr bwMode="auto">
          <a:xfrm>
            <a:off x="7353300" y="3200400"/>
            <a:ext cx="8763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T-H 5b</a:t>
            </a:r>
          </a:p>
        </p:txBody>
      </p:sp>
      <p:sp>
        <p:nvSpPr>
          <p:cNvPr id="124949" name="TextBox 41"/>
          <p:cNvSpPr txBox="1">
            <a:spLocks noChangeArrowheads="1"/>
          </p:cNvSpPr>
          <p:nvPr/>
        </p:nvSpPr>
        <p:spPr bwMode="auto">
          <a:xfrm>
            <a:off x="1143000" y="762000"/>
            <a:ext cx="7620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late</a:t>
            </a:r>
          </a:p>
        </p:txBody>
      </p:sp>
      <p:sp>
        <p:nvSpPr>
          <p:cNvPr id="124950" name="TextBox 42"/>
          <p:cNvSpPr txBox="1">
            <a:spLocks noChangeArrowheads="1"/>
          </p:cNvSpPr>
          <p:nvPr/>
        </p:nvSpPr>
        <p:spPr bwMode="auto">
          <a:xfrm>
            <a:off x="1143000" y="5954713"/>
            <a:ext cx="7620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early</a:t>
            </a:r>
          </a:p>
        </p:txBody>
      </p:sp>
      <p:sp>
        <p:nvSpPr>
          <p:cNvPr id="124951" name="TextBox 22"/>
          <p:cNvSpPr txBox="1">
            <a:spLocks noChangeArrowheads="1"/>
          </p:cNvSpPr>
          <p:nvPr/>
        </p:nvSpPr>
        <p:spPr bwMode="auto">
          <a:xfrm>
            <a:off x="6629400" y="5791200"/>
            <a:ext cx="21082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sz="1600" b="1" i="1">
                <a:solidFill>
                  <a:srgbClr val="C00000"/>
                </a:solidFill>
              </a:rPr>
              <a:t>Courtesy T. Howard</a:t>
            </a:r>
          </a:p>
        </p:txBody>
      </p:sp>
      <p:sp>
        <p:nvSpPr>
          <p:cNvPr id="124952" name="TextBox 23"/>
          <p:cNvSpPr txBox="1">
            <a:spLocks noChangeArrowheads="1"/>
          </p:cNvSpPr>
          <p:nvPr/>
        </p:nvSpPr>
        <p:spPr bwMode="auto">
          <a:xfrm>
            <a:off x="1066800" y="1524000"/>
            <a:ext cx="5842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sz="1600">
                <a:solidFill>
                  <a:prstClr val="black"/>
                </a:solidFill>
              </a:rPr>
              <a:t>Late</a:t>
            </a:r>
          </a:p>
        </p:txBody>
      </p:sp>
      <p:sp>
        <p:nvSpPr>
          <p:cNvPr id="124953" name="TextBox 24"/>
          <p:cNvSpPr txBox="1">
            <a:spLocks noChangeArrowheads="1"/>
          </p:cNvSpPr>
          <p:nvPr/>
        </p:nvSpPr>
        <p:spPr bwMode="auto">
          <a:xfrm>
            <a:off x="1066800" y="4648200"/>
            <a:ext cx="65087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sz="1600">
                <a:solidFill>
                  <a:prstClr val="black"/>
                </a:solidFill>
              </a:rPr>
              <a:t>Early</a:t>
            </a:r>
          </a:p>
        </p:txBody>
      </p:sp>
      <p:sp>
        <p:nvSpPr>
          <p:cNvPr id="26" name="Slide Number Placeholder 2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463920C-E32C-4EAC-B2B8-779E781894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7" name="Footer Placeholder 2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70" name="Picture 6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515"/>
          <a:stretch/>
        </p:blipFill>
        <p:spPr bwMode="auto">
          <a:xfrm>
            <a:off x="4876800" y="1524000"/>
            <a:ext cx="4029812" cy="2705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587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808038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Methods </a:t>
            </a:r>
            <a:r>
              <a:rPr lang="en-US" sz="32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for Measuring CMEs in </a:t>
            </a:r>
            <a:r>
              <a:rPr lang="en-US" sz="32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3-D</a:t>
            </a:r>
            <a:endParaRPr lang="en-US" sz="32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267" name="Rectangle 3"/>
          <p:cNvSpPr>
            <a:spLocks noGrp="1" noChangeArrowheads="1"/>
          </p:cNvSpPr>
          <p:nvPr>
            <p:ph idx="1"/>
          </p:nvPr>
        </p:nvSpPr>
        <p:spPr>
          <a:xfrm>
            <a:off x="0" y="990600"/>
            <a:ext cx="4876800" cy="3850125"/>
          </a:xfrm>
        </p:spPr>
        <p:txBody>
          <a:bodyPr>
            <a:normAutofit fontScale="92500"/>
          </a:bodyPr>
          <a:lstStyle/>
          <a:p>
            <a:r>
              <a:rPr lang="en-US" sz="1600" b="1" dirty="0">
                <a:latin typeface="Arial" pitchFamily="34" charset="0"/>
                <a:cs typeface="Arial" pitchFamily="34" charset="0"/>
              </a:rPr>
              <a:t>Direct Reconstruction </a:t>
            </a:r>
          </a:p>
          <a:p>
            <a:pPr lvl="1"/>
            <a:r>
              <a:rPr lang="en-US" sz="1500" b="1" dirty="0">
                <a:latin typeface="Arial" pitchFamily="34" charset="0"/>
                <a:cs typeface="Arial" pitchFamily="34" charset="0"/>
              </a:rPr>
              <a:t>Forward Modeling (Thernisien et </a:t>
            </a:r>
            <a:r>
              <a:rPr lang="en-US" sz="1500" b="1" dirty="0" smtClean="0">
                <a:latin typeface="Arial" pitchFamily="34" charset="0"/>
                <a:cs typeface="Arial" pitchFamily="34" charset="0"/>
              </a:rPr>
              <a:t>al.; </a:t>
            </a:r>
            <a:r>
              <a:rPr lang="en-US" sz="1500" b="1" dirty="0">
                <a:latin typeface="Arial" pitchFamily="34" charset="0"/>
                <a:cs typeface="Arial" pitchFamily="34" charset="0"/>
              </a:rPr>
              <a:t>Wood et </a:t>
            </a:r>
            <a:r>
              <a:rPr lang="en-US" sz="1500" b="1" dirty="0" smtClean="0">
                <a:latin typeface="Arial" pitchFamily="34" charset="0"/>
                <a:cs typeface="Arial" pitchFamily="34" charset="0"/>
              </a:rPr>
              <a:t>al.)</a:t>
            </a:r>
            <a:endParaRPr lang="en-US" sz="1500" b="1" dirty="0">
              <a:latin typeface="Arial" pitchFamily="34" charset="0"/>
              <a:cs typeface="Arial" pitchFamily="34" charset="0"/>
            </a:endParaRPr>
          </a:p>
          <a:p>
            <a:r>
              <a:rPr lang="en-US" sz="1600" b="1" dirty="0">
                <a:latin typeface="Arial" pitchFamily="34" charset="0"/>
                <a:cs typeface="Arial" pitchFamily="34" charset="0"/>
              </a:rPr>
              <a:t>Geometric techniques</a:t>
            </a:r>
          </a:p>
          <a:p>
            <a:pPr lvl="1"/>
            <a:r>
              <a:rPr lang="en-US" sz="1500" b="1" dirty="0">
                <a:latin typeface="Arial" pitchFamily="34" charset="0"/>
                <a:cs typeface="Arial" pitchFamily="34" charset="0"/>
              </a:rPr>
              <a:t>Triangulation</a:t>
            </a:r>
          </a:p>
          <a:p>
            <a:pPr lvl="2">
              <a:buNone/>
            </a:pPr>
            <a:r>
              <a:rPr lang="en-US" sz="1500" b="1" dirty="0">
                <a:latin typeface="Arial" pitchFamily="34" charset="0"/>
                <a:cs typeface="Arial" pitchFamily="34" charset="0"/>
              </a:rPr>
              <a:t>Using images (H-t)</a:t>
            </a:r>
          </a:p>
          <a:p>
            <a:pPr lvl="2">
              <a:buNone/>
            </a:pPr>
            <a:r>
              <a:rPr lang="en-US" sz="1500" b="1" dirty="0">
                <a:latin typeface="Arial" pitchFamily="34" charset="0"/>
                <a:cs typeface="Arial" pitchFamily="34" charset="0"/>
              </a:rPr>
              <a:t>Using </a:t>
            </a:r>
            <a:r>
              <a:rPr lang="en-US" sz="1500" b="1" dirty="0">
                <a:latin typeface="Arial" pitchFamily="34" charset="0"/>
                <a:cs typeface="Arial" pitchFamily="34" charset="0"/>
                <a:hlinkClick r:id="" action="ppaction://noaction"/>
              </a:rPr>
              <a:t>J-maps</a:t>
            </a:r>
            <a:r>
              <a:rPr lang="en-US" sz="1500" b="1" dirty="0">
                <a:latin typeface="Arial" pitchFamily="34" charset="0"/>
                <a:cs typeface="Arial" pitchFamily="34" charset="0"/>
              </a:rPr>
              <a:t> (</a:t>
            </a:r>
            <a:r>
              <a:rPr lang="el-GR" sz="1500" b="1" dirty="0">
                <a:latin typeface="Arial" pitchFamily="34" charset="0"/>
                <a:cs typeface="Arial" pitchFamily="34" charset="0"/>
              </a:rPr>
              <a:t>ε</a:t>
            </a:r>
            <a:r>
              <a:rPr lang="en-US" sz="1500" b="1" dirty="0">
                <a:latin typeface="Arial" pitchFamily="34" charset="0"/>
                <a:cs typeface="Arial" pitchFamily="34" charset="0"/>
              </a:rPr>
              <a:t>- t</a:t>
            </a:r>
            <a:r>
              <a:rPr lang="en-US" sz="1500" b="1" dirty="0" smtClean="0">
                <a:latin typeface="Arial" pitchFamily="34" charset="0"/>
                <a:cs typeface="Arial" pitchFamily="34" charset="0"/>
              </a:rPr>
              <a:t>) (Liu et al. 2010)</a:t>
            </a:r>
          </a:p>
          <a:p>
            <a:pPr lvl="2">
              <a:buNone/>
            </a:pPr>
            <a:r>
              <a:rPr lang="en-US" sz="1500" b="1" dirty="0" smtClean="0">
                <a:latin typeface="Arial" pitchFamily="34" charset="0"/>
                <a:cs typeface="Arial" pitchFamily="34" charset="0"/>
              </a:rPr>
              <a:t>Using masses (Colaninno &amp; Vourlidas 2009)</a:t>
            </a:r>
          </a:p>
          <a:p>
            <a:pPr lvl="2">
              <a:buNone/>
            </a:pPr>
            <a:r>
              <a:rPr lang="en-US" sz="1500" b="1" dirty="0" smtClean="0">
                <a:latin typeface="Arial" pitchFamily="34" charset="0"/>
                <a:cs typeface="Arial" pitchFamily="34" charset="0"/>
              </a:rPr>
              <a:t>Using polarization (de Koning et al. 2009)</a:t>
            </a:r>
            <a:endParaRPr lang="en-US" sz="1500" b="1" dirty="0">
              <a:latin typeface="Arial" pitchFamily="34" charset="0"/>
              <a:cs typeface="Arial" pitchFamily="34" charset="0"/>
            </a:endParaRPr>
          </a:p>
          <a:p>
            <a:pPr lvl="1"/>
            <a:r>
              <a:rPr lang="en-US" sz="1500" b="1" dirty="0">
                <a:latin typeface="Arial" pitchFamily="34" charset="0"/>
                <a:cs typeface="Arial" pitchFamily="34" charset="0"/>
              </a:rPr>
              <a:t>Point-P </a:t>
            </a:r>
            <a:r>
              <a:rPr lang="en-US" sz="1500" b="1" dirty="0" smtClean="0">
                <a:latin typeface="Arial" pitchFamily="34" charset="0"/>
                <a:cs typeface="Arial" pitchFamily="34" charset="0"/>
              </a:rPr>
              <a:t>(Howard et al., 2007)</a:t>
            </a:r>
            <a:endParaRPr lang="en-US" sz="1500" b="1" dirty="0">
              <a:latin typeface="Arial" pitchFamily="34" charset="0"/>
              <a:cs typeface="Arial" pitchFamily="34" charset="0"/>
            </a:endParaRPr>
          </a:p>
          <a:p>
            <a:pPr lvl="1"/>
            <a:r>
              <a:rPr lang="en-US" sz="1500" b="1" dirty="0" smtClean="0">
                <a:latin typeface="Arial" pitchFamily="34" charset="0"/>
                <a:cs typeface="Arial" pitchFamily="34" charset="0"/>
              </a:rPr>
              <a:t>Fixed-</a:t>
            </a:r>
            <a:r>
              <a:rPr lang="el-GR" sz="1500" b="1" dirty="0" smtClean="0">
                <a:latin typeface="Arial" pitchFamily="34" charset="0"/>
                <a:cs typeface="Arial" pitchFamily="34" charset="0"/>
              </a:rPr>
              <a:t>φ</a:t>
            </a:r>
            <a:r>
              <a:rPr lang="en-US" sz="15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sz="1500" b="1" dirty="0">
                <a:latin typeface="Arial" pitchFamily="34" charset="0"/>
                <a:cs typeface="Arial" pitchFamily="34" charset="0"/>
              </a:rPr>
              <a:t>(Sheeley et al</a:t>
            </a:r>
            <a:r>
              <a:rPr lang="de-DE" sz="1500" b="1" dirty="0" smtClean="0">
                <a:latin typeface="Arial" pitchFamily="34" charset="0"/>
                <a:cs typeface="Arial" pitchFamily="34" charset="0"/>
              </a:rPr>
              <a:t>.‚ 1999; </a:t>
            </a:r>
            <a:r>
              <a:rPr lang="en-US" sz="1500" b="1" dirty="0" smtClean="0">
                <a:latin typeface="Arial" pitchFamily="34" charset="0"/>
                <a:cs typeface="Arial" pitchFamily="34" charset="0"/>
              </a:rPr>
              <a:t>Kahler &amp; Webb 2007</a:t>
            </a:r>
            <a:r>
              <a:rPr lang="de-DE" sz="1500" b="1" dirty="0" smtClean="0">
                <a:latin typeface="Arial" pitchFamily="34" charset="0"/>
                <a:cs typeface="Arial" pitchFamily="34" charset="0"/>
              </a:rPr>
              <a:t>)</a:t>
            </a:r>
            <a:endParaRPr lang="en-US" sz="1500" b="1" dirty="0">
              <a:latin typeface="Arial" pitchFamily="34" charset="0"/>
              <a:cs typeface="Arial" pitchFamily="34" charset="0"/>
            </a:endParaRPr>
          </a:p>
          <a:p>
            <a:pPr lvl="1"/>
            <a:r>
              <a:rPr lang="en-US" sz="1500" b="1" dirty="0">
                <a:latin typeface="Arial" pitchFamily="34" charset="0"/>
                <a:cs typeface="Arial" pitchFamily="34" charset="0"/>
              </a:rPr>
              <a:t>Harmonic </a:t>
            </a:r>
            <a:r>
              <a:rPr lang="en-US" sz="1500" b="1" dirty="0" smtClean="0">
                <a:latin typeface="Arial" pitchFamily="34" charset="0"/>
                <a:cs typeface="Arial" pitchFamily="34" charset="0"/>
              </a:rPr>
              <a:t>Mean </a:t>
            </a:r>
            <a:r>
              <a:rPr lang="en-US" sz="1500" b="1" dirty="0">
                <a:latin typeface="Arial" pitchFamily="34" charset="0"/>
                <a:cs typeface="Arial" pitchFamily="34" charset="0"/>
              </a:rPr>
              <a:t>(Lugaz et </a:t>
            </a:r>
            <a:r>
              <a:rPr lang="en-US" sz="1500" b="1" dirty="0" smtClean="0">
                <a:latin typeface="Arial" pitchFamily="34" charset="0"/>
                <a:cs typeface="Arial" pitchFamily="34" charset="0"/>
              </a:rPr>
              <a:t>al. 2009; Lugaz, 2010)</a:t>
            </a:r>
            <a:endParaRPr lang="en-US" sz="1500" b="1" dirty="0">
              <a:latin typeface="Arial" pitchFamily="34" charset="0"/>
              <a:cs typeface="Arial" pitchFamily="34" charset="0"/>
            </a:endParaRPr>
          </a:p>
          <a:p>
            <a:pPr lvl="1"/>
            <a:r>
              <a:rPr lang="en-US" sz="1500" b="1" dirty="0" smtClean="0">
                <a:latin typeface="Arial" pitchFamily="34" charset="0"/>
                <a:cs typeface="Arial" pitchFamily="34" charset="0"/>
              </a:rPr>
              <a:t>Self-similar expansion (</a:t>
            </a:r>
            <a:r>
              <a:rPr lang="en-US" sz="1500" b="1" dirty="0" err="1" smtClean="0">
                <a:latin typeface="Arial" pitchFamily="34" charset="0"/>
                <a:cs typeface="Arial" pitchFamily="34" charset="0"/>
              </a:rPr>
              <a:t>Möstl</a:t>
            </a:r>
            <a:r>
              <a:rPr lang="en-US" sz="1500" b="1" dirty="0" smtClean="0">
                <a:latin typeface="Arial" pitchFamily="34" charset="0"/>
                <a:cs typeface="Arial" pitchFamily="34" charset="0"/>
              </a:rPr>
              <a:t> &amp; Davies, </a:t>
            </a:r>
            <a:r>
              <a:rPr lang="en-US" sz="1500" b="1" dirty="0">
                <a:latin typeface="Arial" pitchFamily="34" charset="0"/>
                <a:cs typeface="Arial" pitchFamily="34" charset="0"/>
              </a:rPr>
              <a:t>2012)</a:t>
            </a:r>
          </a:p>
          <a:p>
            <a:pPr lvl="1"/>
            <a:endParaRPr lang="en-US" dirty="0" smtClean="0"/>
          </a:p>
        </p:txBody>
      </p:sp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4800600"/>
            <a:ext cx="2057400" cy="1817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587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" name="Group 11"/>
          <p:cNvGrpSpPr>
            <a:grpSpLocks/>
          </p:cNvGrpSpPr>
          <p:nvPr/>
        </p:nvGrpSpPr>
        <p:grpSpPr bwMode="auto">
          <a:xfrm>
            <a:off x="4334296" y="4774330"/>
            <a:ext cx="4607688" cy="1806550"/>
            <a:chOff x="528" y="2544"/>
            <a:chExt cx="3507" cy="1375"/>
          </a:xfrm>
        </p:grpSpPr>
        <p:pic>
          <p:nvPicPr>
            <p:cNvPr id="11271" name="Picture 7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" y="2544"/>
              <a:ext cx="3507" cy="13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5875" algn="ctr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1272" name="Text Box 8"/>
            <p:cNvSpPr txBox="1">
              <a:spLocks noChangeArrowheads="1"/>
            </p:cNvSpPr>
            <p:nvPr/>
          </p:nvSpPr>
          <p:spPr bwMode="auto">
            <a:xfrm>
              <a:off x="672" y="2592"/>
              <a:ext cx="201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5875" algn="ctr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>
                  <a:solidFill>
                    <a:prstClr val="black"/>
                  </a:solidFill>
                  <a:latin typeface="Calibri"/>
                </a:rPr>
                <a:t>P</a:t>
              </a:r>
            </a:p>
          </p:txBody>
        </p:sp>
        <p:sp>
          <p:nvSpPr>
            <p:cNvPr id="11273" name="Text Box 9"/>
            <p:cNvSpPr txBox="1">
              <a:spLocks noChangeArrowheads="1"/>
            </p:cNvSpPr>
            <p:nvPr/>
          </p:nvSpPr>
          <p:spPr bwMode="auto">
            <a:xfrm>
              <a:off x="1821" y="2592"/>
              <a:ext cx="208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5875" algn="ctr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l-GR">
                  <a:solidFill>
                    <a:prstClr val="black"/>
                  </a:solidFill>
                  <a:latin typeface="Calibri"/>
                  <a:cs typeface="Arial" pitchFamily="34" charset="0"/>
                </a:rPr>
                <a:t>φ</a:t>
              </a:r>
            </a:p>
          </p:txBody>
        </p:sp>
        <p:sp>
          <p:nvSpPr>
            <p:cNvPr id="11274" name="Text Box 10"/>
            <p:cNvSpPr txBox="1">
              <a:spLocks noChangeArrowheads="1"/>
            </p:cNvSpPr>
            <p:nvPr/>
          </p:nvSpPr>
          <p:spPr bwMode="auto">
            <a:xfrm>
              <a:off x="2899" y="2640"/>
              <a:ext cx="358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5875" algn="ctr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>
                  <a:solidFill>
                    <a:prstClr val="black"/>
                  </a:solidFill>
                  <a:latin typeface="Calibri"/>
                </a:rPr>
                <a:t>H-M</a:t>
              </a:r>
            </a:p>
          </p:txBody>
        </p:sp>
      </p:grp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28600" y="6245423"/>
            <a:ext cx="20420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hangingPunct="1"/>
            <a:r>
              <a:rPr lang="en-US" sz="1400" b="1" i="1" dirty="0" smtClean="0">
                <a:solidFill>
                  <a:srgbClr val="C00000"/>
                </a:solidFill>
              </a:rPr>
              <a:t>Courtesy A. Vourlidas</a:t>
            </a:r>
            <a:endParaRPr lang="en-US" sz="1400" b="1" i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3921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6921143-EAEE-4091-A7A8-9583B78FD865}" type="slidenum">
              <a:rPr lang="en-US" sz="1600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</a:t>
            </a:fld>
            <a:endParaRPr lang="en-US" sz="16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39267" name="TextBox 2"/>
          <p:cNvSpPr txBox="1">
            <a:spLocks noChangeArrowheads="1"/>
          </p:cNvSpPr>
          <p:nvPr/>
        </p:nvSpPr>
        <p:spPr bwMode="auto">
          <a:xfrm>
            <a:off x="304800" y="829791"/>
            <a:ext cx="8686800" cy="49628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569913" eaLnBrk="1" hangingPunct="1">
              <a:buFont typeface="Arial" charset="0"/>
              <a:buChar char="•"/>
            </a:pPr>
            <a:r>
              <a:rPr lang="en-US" sz="1600" b="1" dirty="0">
                <a:solidFill>
                  <a:prstClr val="black"/>
                </a:solidFill>
              </a:rPr>
              <a:t> Assessed prediction performance for 3 events using 12 techniques/models by the STEREO </a:t>
            </a:r>
            <a:r>
              <a:rPr lang="en-US" sz="1600" b="1" dirty="0" err="1">
                <a:solidFill>
                  <a:prstClr val="black"/>
                </a:solidFill>
              </a:rPr>
              <a:t>SWx</a:t>
            </a:r>
            <a:r>
              <a:rPr lang="en-US" sz="1600" b="1" dirty="0">
                <a:solidFill>
                  <a:prstClr val="black"/>
                </a:solidFill>
              </a:rPr>
              <a:t> Group. </a:t>
            </a:r>
          </a:p>
          <a:p>
            <a:pPr defTabSz="569913" eaLnBrk="1" hangingPunct="1"/>
            <a:r>
              <a:rPr lang="en-US" sz="1600" b="1" dirty="0">
                <a:solidFill>
                  <a:prstClr val="black"/>
                </a:solidFill>
              </a:rPr>
              <a:t>	- An initial guide but need more events to build statistics and evaluation.</a:t>
            </a:r>
          </a:p>
          <a:p>
            <a:pPr defTabSz="569913" eaLnBrk="1" hangingPunct="1"/>
            <a:endParaRPr lang="en-US" sz="1000" b="1" dirty="0">
              <a:solidFill>
                <a:prstClr val="black"/>
              </a:solidFill>
            </a:endParaRPr>
          </a:p>
          <a:p>
            <a:pPr defTabSz="569913" eaLnBrk="1" hangingPunct="1">
              <a:buFont typeface="Arial" charset="0"/>
              <a:buChar char="•"/>
            </a:pPr>
            <a:r>
              <a:rPr lang="en-US" sz="1600" b="1" dirty="0">
                <a:solidFill>
                  <a:prstClr val="black"/>
                </a:solidFill>
              </a:rPr>
              <a:t> For the 3 events, the difference between the predicted and actual arrival </a:t>
            </a:r>
            <a:r>
              <a:rPr lang="en-US" sz="1600" b="1" dirty="0" smtClean="0">
                <a:solidFill>
                  <a:prstClr val="black"/>
                </a:solidFill>
              </a:rPr>
              <a:t>times, “accuracy”, </a:t>
            </a:r>
            <a:r>
              <a:rPr lang="en-US" sz="1600" b="1" dirty="0">
                <a:solidFill>
                  <a:prstClr val="black"/>
                </a:solidFill>
              </a:rPr>
              <a:t>averaged </a:t>
            </a:r>
            <a:r>
              <a:rPr lang="en-US" sz="1600" b="1" dirty="0">
                <a:solidFill>
                  <a:srgbClr val="FF0000"/>
                </a:solidFill>
              </a:rPr>
              <a:t>8.0 hr.</a:t>
            </a:r>
            <a:r>
              <a:rPr lang="en-US" sz="1600" b="1" dirty="0">
                <a:solidFill>
                  <a:prstClr val="black"/>
                </a:solidFill>
              </a:rPr>
              <a:t>, with a large </a:t>
            </a:r>
            <a:r>
              <a:rPr lang="en-US" sz="1600" b="1" dirty="0" smtClean="0">
                <a:solidFill>
                  <a:prstClr val="black"/>
                </a:solidFill>
              </a:rPr>
              <a:t>range</a:t>
            </a:r>
            <a:r>
              <a:rPr lang="en-US" sz="1600" b="1" dirty="0">
                <a:solidFill>
                  <a:srgbClr val="FF0000"/>
                </a:solidFill>
              </a:rPr>
              <a:t>.</a:t>
            </a:r>
            <a:endParaRPr lang="en-US" sz="1600" b="1" dirty="0">
              <a:solidFill>
                <a:prstClr val="black"/>
              </a:solidFill>
            </a:endParaRPr>
          </a:p>
          <a:p>
            <a:pPr defTabSz="569913" eaLnBrk="1" hangingPunct="1"/>
            <a:r>
              <a:rPr lang="en-US" sz="1600" b="1" dirty="0">
                <a:solidFill>
                  <a:prstClr val="black"/>
                </a:solidFill>
              </a:rPr>
              <a:t>	- An improvement over typical T of A uncertainties in literature of 11 – 12 hr. </a:t>
            </a:r>
          </a:p>
          <a:p>
            <a:pPr defTabSz="569913" eaLnBrk="1" hangingPunct="1"/>
            <a:endParaRPr lang="en-US" sz="1000" b="1" dirty="0">
              <a:solidFill>
                <a:prstClr val="black"/>
              </a:solidFill>
            </a:endParaRPr>
          </a:p>
          <a:p>
            <a:pPr defTabSz="569913" eaLnBrk="1" hangingPunct="1">
              <a:buFont typeface="Arial" charset="0"/>
              <a:buChar char="•"/>
            </a:pPr>
            <a:r>
              <a:rPr lang="en-US" sz="1600" b="1" dirty="0">
                <a:solidFill>
                  <a:prstClr val="black"/>
                </a:solidFill>
              </a:rPr>
              <a:t> </a:t>
            </a:r>
            <a:r>
              <a:rPr lang="en-US" sz="1600" b="1" dirty="0" smtClean="0">
                <a:solidFill>
                  <a:prstClr val="black"/>
                </a:solidFill>
              </a:rPr>
              <a:t>The </a:t>
            </a:r>
            <a:r>
              <a:rPr lang="en-US" sz="1600" b="1" dirty="0">
                <a:solidFill>
                  <a:prstClr val="black"/>
                </a:solidFill>
              </a:rPr>
              <a:t>Lead or Warning Time </a:t>
            </a:r>
            <a:r>
              <a:rPr lang="en-US" sz="1600" b="1" dirty="0">
                <a:solidFill>
                  <a:prstClr val="black"/>
                </a:solidFill>
                <a:sym typeface="Wingdings" pitchFamily="2" charset="2"/>
              </a:rPr>
              <a:t>averaged </a:t>
            </a:r>
            <a:r>
              <a:rPr lang="en-US" sz="1600" b="1" dirty="0">
                <a:solidFill>
                  <a:srgbClr val="FF0000"/>
                </a:solidFill>
                <a:sym typeface="Wingdings" pitchFamily="2" charset="2"/>
              </a:rPr>
              <a:t>~1 day</a:t>
            </a:r>
            <a:r>
              <a:rPr lang="en-US" sz="1600" b="1" dirty="0">
                <a:solidFill>
                  <a:prstClr val="black"/>
                </a:solidFill>
                <a:sym typeface="Wingdings" pitchFamily="2" charset="2"/>
              </a:rPr>
              <a:t>, with a large range </a:t>
            </a:r>
          </a:p>
          <a:p>
            <a:pPr defTabSz="569913" eaLnBrk="1" hangingPunct="1"/>
            <a:r>
              <a:rPr lang="en-US" sz="1600" b="1" dirty="0">
                <a:solidFill>
                  <a:prstClr val="black"/>
                </a:solidFill>
                <a:sym typeface="Wingdings" pitchFamily="2" charset="2"/>
              </a:rPr>
              <a:t>	- </a:t>
            </a:r>
            <a:r>
              <a:rPr lang="en-US" sz="1600" b="1" dirty="0" smtClean="0">
                <a:solidFill>
                  <a:prstClr val="black"/>
                </a:solidFill>
                <a:sym typeface="Wingdings" pitchFamily="2" charset="2"/>
              </a:rPr>
              <a:t>Combination </a:t>
            </a:r>
            <a:r>
              <a:rPr lang="en-US" sz="1600" b="1" dirty="0">
                <a:solidFill>
                  <a:prstClr val="black"/>
                </a:solidFill>
                <a:sym typeface="Wingdings" pitchFamily="2" charset="2"/>
              </a:rPr>
              <a:t>of long lead times and accurate arrival times is </a:t>
            </a:r>
            <a:r>
              <a:rPr lang="en-US" sz="1600" b="1" dirty="0" smtClean="0">
                <a:solidFill>
                  <a:prstClr val="black"/>
                </a:solidFill>
                <a:sym typeface="Wingdings" pitchFamily="2" charset="2"/>
              </a:rPr>
              <a:t>most desirable </a:t>
            </a:r>
          </a:p>
          <a:p>
            <a:pPr defTabSz="569913" eaLnBrk="1" hangingPunct="1"/>
            <a:r>
              <a:rPr lang="en-US" sz="1600" b="1" dirty="0" smtClean="0">
                <a:solidFill>
                  <a:prstClr val="black"/>
                </a:solidFill>
                <a:sym typeface="Wingdings" pitchFamily="2" charset="2"/>
              </a:rPr>
              <a:t>	- Techniques </a:t>
            </a:r>
            <a:r>
              <a:rPr lang="en-US" sz="1600" b="1" dirty="0">
                <a:solidFill>
                  <a:prstClr val="black"/>
                </a:solidFill>
                <a:sym typeface="Wingdings" pitchFamily="2" charset="2"/>
              </a:rPr>
              <a:t>using the COR2 and </a:t>
            </a:r>
            <a:r>
              <a:rPr lang="en-US" sz="1600" b="1" dirty="0" smtClean="0">
                <a:solidFill>
                  <a:prstClr val="black"/>
                </a:solidFill>
                <a:sym typeface="Wingdings" pitchFamily="2" charset="2"/>
              </a:rPr>
              <a:t>SMEI &amp; STEREO HI </a:t>
            </a:r>
            <a:r>
              <a:rPr lang="en-US" sz="1600" b="1" dirty="0">
                <a:solidFill>
                  <a:prstClr val="black"/>
                </a:solidFill>
                <a:sym typeface="Wingdings" pitchFamily="2" charset="2"/>
              </a:rPr>
              <a:t>data scored best</a:t>
            </a:r>
            <a:endParaRPr lang="en-US" sz="1600" b="1" dirty="0">
              <a:solidFill>
                <a:prstClr val="black"/>
              </a:solidFill>
            </a:endParaRPr>
          </a:p>
          <a:p>
            <a:pPr defTabSz="569913" eaLnBrk="1" hangingPunct="1"/>
            <a:endParaRPr lang="en-US" sz="1050" b="1" dirty="0">
              <a:solidFill>
                <a:prstClr val="black"/>
              </a:solidFill>
            </a:endParaRPr>
          </a:p>
          <a:p>
            <a:pPr defTabSz="569913" eaLnBrk="1" hangingPunct="1">
              <a:buFont typeface="Arial" charset="0"/>
              <a:buChar char="•"/>
            </a:pPr>
            <a:r>
              <a:rPr lang="en-US" sz="1600" b="1" dirty="0">
                <a:solidFill>
                  <a:prstClr val="black"/>
                </a:solidFill>
              </a:rPr>
              <a:t> However, </a:t>
            </a:r>
            <a:r>
              <a:rPr lang="en-US" sz="1600" b="1" dirty="0" smtClean="0">
                <a:solidFill>
                  <a:prstClr val="black"/>
                </a:solidFill>
              </a:rPr>
              <a:t>the </a:t>
            </a:r>
            <a:r>
              <a:rPr lang="en-US" sz="1600" b="1" dirty="0">
                <a:solidFill>
                  <a:prstClr val="black"/>
                </a:solidFill>
              </a:rPr>
              <a:t>enhanced </a:t>
            </a:r>
            <a:r>
              <a:rPr lang="en-US" sz="1600" b="1" dirty="0" smtClean="0">
                <a:solidFill>
                  <a:prstClr val="black"/>
                </a:solidFill>
              </a:rPr>
              <a:t>performance </a:t>
            </a:r>
            <a:r>
              <a:rPr lang="en-US" sz="1600" b="1" dirty="0">
                <a:solidFill>
                  <a:prstClr val="black"/>
                </a:solidFill>
              </a:rPr>
              <a:t>used only the STEREO Beacon data  </a:t>
            </a:r>
            <a:r>
              <a:rPr lang="en-US" sz="1600" b="1" dirty="0">
                <a:solidFill>
                  <a:prstClr val="black"/>
                </a:solidFill>
                <a:sym typeface="Wingdings" pitchFamily="2" charset="2"/>
              </a:rPr>
              <a:t></a:t>
            </a:r>
            <a:r>
              <a:rPr lang="en-US" sz="1600" b="1" dirty="0">
                <a:solidFill>
                  <a:prstClr val="black"/>
                </a:solidFill>
              </a:rPr>
              <a:t>  I.e., reduced cadence (2 hr), incomplete temporal coverage (missing images) and reduced spatial resolution. </a:t>
            </a:r>
          </a:p>
          <a:p>
            <a:pPr defTabSz="569913" eaLnBrk="1" hangingPunct="1"/>
            <a:r>
              <a:rPr lang="en-US" sz="1600" b="1" dirty="0">
                <a:solidFill>
                  <a:prstClr val="black"/>
                </a:solidFill>
              </a:rPr>
              <a:t>	- Davis et al. (2011) showed that the STEREO science data would have yielded better predictions  </a:t>
            </a:r>
            <a:r>
              <a:rPr lang="en-US" sz="1600" b="1" dirty="0">
                <a:solidFill>
                  <a:prstClr val="black"/>
                </a:solidFill>
                <a:sym typeface="Wingdings" pitchFamily="2" charset="2"/>
              </a:rPr>
              <a:t> </a:t>
            </a:r>
            <a:r>
              <a:rPr lang="en-US" sz="1600" b="1" dirty="0">
                <a:solidFill>
                  <a:prstClr val="black"/>
                </a:solidFill>
              </a:rPr>
              <a:t> thus, </a:t>
            </a:r>
            <a:r>
              <a:rPr lang="en-US" sz="1600" b="1" dirty="0" smtClean="0">
                <a:solidFill>
                  <a:prstClr val="black"/>
                </a:solidFill>
              </a:rPr>
              <a:t>a dedicated </a:t>
            </a:r>
            <a:r>
              <a:rPr lang="en-US" sz="1600" b="1" dirty="0" err="1">
                <a:solidFill>
                  <a:prstClr val="black"/>
                </a:solidFill>
              </a:rPr>
              <a:t>SWx</a:t>
            </a:r>
            <a:r>
              <a:rPr lang="en-US" sz="1600" b="1" dirty="0">
                <a:solidFill>
                  <a:prstClr val="black"/>
                </a:solidFill>
              </a:rPr>
              <a:t> imager(s) will provide best performance.</a:t>
            </a:r>
          </a:p>
          <a:p>
            <a:pPr defTabSz="569913" eaLnBrk="1" hangingPunct="1"/>
            <a:endParaRPr lang="en-US" sz="1000" b="1" dirty="0" smtClean="0">
              <a:solidFill>
                <a:prstClr val="black"/>
              </a:solidFill>
            </a:endParaRPr>
          </a:p>
          <a:p>
            <a:pPr defTabSz="569913" eaLnBrk="1" hangingPunct="1"/>
            <a:endParaRPr lang="en-US" sz="1000" b="1" dirty="0" smtClean="0">
              <a:solidFill>
                <a:prstClr val="black"/>
              </a:solidFill>
            </a:endParaRPr>
          </a:p>
          <a:p>
            <a:pPr defTabSz="569913" eaLnBrk="1" hangingPunct="1"/>
            <a:endParaRPr lang="en-US" sz="1000" b="1" dirty="0">
              <a:solidFill>
                <a:prstClr val="black"/>
              </a:solidFill>
            </a:endParaRPr>
          </a:p>
          <a:p>
            <a:pPr defTabSz="569913" eaLnBrk="1" hangingPunct="1"/>
            <a:r>
              <a:rPr lang="en-US" sz="1600" b="1" i="1" dirty="0" smtClean="0">
                <a:solidFill>
                  <a:srgbClr val="C00000"/>
                </a:solidFill>
              </a:rPr>
              <a:t>NB:  Feb </a:t>
            </a:r>
            <a:r>
              <a:rPr lang="en-US" sz="1600" b="1" i="1" dirty="0">
                <a:solidFill>
                  <a:srgbClr val="C00000"/>
                </a:solidFill>
              </a:rPr>
              <a:t>2011 event illustrates that many </a:t>
            </a:r>
            <a:r>
              <a:rPr lang="en-US" sz="1600" b="1" i="1" dirty="0" smtClean="0">
                <a:solidFill>
                  <a:srgbClr val="C00000"/>
                </a:solidFill>
              </a:rPr>
              <a:t>CMEs </a:t>
            </a:r>
            <a:r>
              <a:rPr lang="en-US" sz="1600" b="1" i="1" dirty="0">
                <a:solidFill>
                  <a:srgbClr val="C00000"/>
                </a:solidFill>
              </a:rPr>
              <a:t>this cycle have mostly northward fields, reducing their </a:t>
            </a:r>
            <a:r>
              <a:rPr lang="en-US" sz="1600" b="1" i="1" dirty="0" err="1">
                <a:solidFill>
                  <a:srgbClr val="C00000"/>
                </a:solidFill>
              </a:rPr>
              <a:t>geoeffectiveness</a:t>
            </a:r>
            <a:r>
              <a:rPr lang="en-US" sz="1600" b="1" i="1" dirty="0">
                <a:solidFill>
                  <a:srgbClr val="C00000"/>
                </a:solidFill>
              </a:rPr>
              <a:t>. </a:t>
            </a:r>
          </a:p>
        </p:txBody>
      </p:sp>
      <p:sp>
        <p:nvSpPr>
          <p:cNvPr id="139268" name="TextBox 3"/>
          <p:cNvSpPr txBox="1">
            <a:spLocks noChangeArrowheads="1"/>
          </p:cNvSpPr>
          <p:nvPr/>
        </p:nvSpPr>
        <p:spPr bwMode="auto">
          <a:xfrm>
            <a:off x="1295400" y="24825"/>
            <a:ext cx="665118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sz="3200" b="1" dirty="0" smtClean="0">
                <a:solidFill>
                  <a:srgbClr val="C00000"/>
                </a:solidFill>
              </a:rPr>
              <a:t>Conclusions for </a:t>
            </a:r>
            <a:r>
              <a:rPr lang="en-US" sz="3200" b="1" dirty="0" err="1">
                <a:solidFill>
                  <a:srgbClr val="C00000"/>
                </a:solidFill>
              </a:rPr>
              <a:t>SWx</a:t>
            </a:r>
            <a:r>
              <a:rPr lang="en-US" sz="3200" b="1" dirty="0">
                <a:solidFill>
                  <a:srgbClr val="C00000"/>
                </a:solidFill>
              </a:rPr>
              <a:t> Predictions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416675"/>
            <a:ext cx="2895600" cy="365125"/>
          </a:xfr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n-US" sz="2800" dirty="0" smtClean="0">
                <a:solidFill>
                  <a:srgbClr val="C00000"/>
                </a:solidFill>
              </a:rPr>
              <a:t>Wide-field </a:t>
            </a:r>
            <a:r>
              <a:rPr lang="en-US" sz="2800" dirty="0" err="1" smtClean="0">
                <a:solidFill>
                  <a:srgbClr val="C00000"/>
                </a:solidFill>
              </a:rPr>
              <a:t>Heliospheric</a:t>
            </a:r>
            <a:r>
              <a:rPr lang="en-US" sz="2800" dirty="0" smtClean="0">
                <a:solidFill>
                  <a:srgbClr val="C00000"/>
                </a:solidFill>
              </a:rPr>
              <a:t> Imagers on Solar Probe (WISPR) and Solar Orbiter (</a:t>
            </a:r>
            <a:r>
              <a:rPr lang="en-US" sz="2800" dirty="0" err="1" smtClean="0">
                <a:solidFill>
                  <a:srgbClr val="C00000"/>
                </a:solidFill>
              </a:rPr>
              <a:t>SolOHI</a:t>
            </a:r>
            <a:r>
              <a:rPr lang="en-US" sz="2800" dirty="0" smtClean="0">
                <a:solidFill>
                  <a:srgbClr val="C00000"/>
                </a:solidFill>
              </a:rPr>
              <a:t>)</a:t>
            </a:r>
          </a:p>
        </p:txBody>
      </p:sp>
      <p:sp>
        <p:nvSpPr>
          <p:cNvPr id="4100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428625" y="1266825"/>
            <a:ext cx="7877177" cy="942975"/>
          </a:xfrm>
        </p:spPr>
        <p:txBody>
          <a:bodyPr/>
          <a:lstStyle/>
          <a:p>
            <a:pPr eaLnBrk="1" hangingPunct="1"/>
            <a:r>
              <a:rPr lang="en-US" sz="1600" dirty="0" smtClean="0"/>
              <a:t>Wide-Field Imagers  (WISPR: 13.5</a:t>
            </a:r>
            <a:r>
              <a:rPr lang="en-US" sz="1600" dirty="0" smtClean="0">
                <a:cs typeface="Arial" charset="0"/>
              </a:rPr>
              <a:t>º</a:t>
            </a:r>
            <a:r>
              <a:rPr lang="en-US" sz="1600" dirty="0" smtClean="0"/>
              <a:t> - 118</a:t>
            </a:r>
            <a:r>
              <a:rPr lang="en-US" sz="1600" dirty="0" smtClean="0">
                <a:cs typeface="Arial" charset="0"/>
              </a:rPr>
              <a:t>º, SOLOHI: </a:t>
            </a:r>
            <a:r>
              <a:rPr lang="en-US" sz="1600" dirty="0"/>
              <a:t>5</a:t>
            </a:r>
            <a:r>
              <a:rPr lang="en-US" sz="1600" dirty="0" smtClean="0"/>
              <a:t>.5</a:t>
            </a:r>
            <a:r>
              <a:rPr lang="en-US" sz="1600" dirty="0" smtClean="0">
                <a:cs typeface="Arial" charset="0"/>
              </a:rPr>
              <a:t>º</a:t>
            </a:r>
            <a:r>
              <a:rPr lang="en-US" sz="1600" dirty="0" smtClean="0"/>
              <a:t> - 45</a:t>
            </a:r>
            <a:r>
              <a:rPr lang="en-US" sz="1600" dirty="0" smtClean="0">
                <a:cs typeface="Arial" charset="0"/>
              </a:rPr>
              <a:t>º </a:t>
            </a:r>
            <a:r>
              <a:rPr lang="en-US" sz="1600" dirty="0">
                <a:cs typeface="Arial" charset="0"/>
              </a:rPr>
              <a:t>from</a:t>
            </a:r>
            <a:r>
              <a:rPr lang="en-US" sz="1600" dirty="0" smtClean="0"/>
              <a:t> the Sun.)</a:t>
            </a:r>
          </a:p>
          <a:p>
            <a:pPr eaLnBrk="1" hangingPunct="1"/>
            <a:r>
              <a:rPr lang="en-US" sz="1600" dirty="0" smtClean="0"/>
              <a:t>Visible Light Observations.</a:t>
            </a:r>
          </a:p>
          <a:p>
            <a:pPr eaLnBrk="1" hangingPunct="1"/>
            <a:r>
              <a:rPr lang="en-US" sz="1600" dirty="0" smtClean="0"/>
              <a:t>Next-Generation 2k x 2k APS Sensor.</a:t>
            </a:r>
          </a:p>
        </p:txBody>
      </p:sp>
      <p:pic>
        <p:nvPicPr>
          <p:cNvPr id="4102" name="Picture 7" descr="WISPR Image-0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1676400"/>
            <a:ext cx="3581400" cy="2633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C:\Users\Angelos Vourlidas\Desktop\SoloHI_FOV_all.mov_snapshot_00.07_[2012.06.10_14.12.41]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029" y="2895600"/>
            <a:ext cx="4809351" cy="3256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115158" y="4343400"/>
            <a:ext cx="19752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000000"/>
                </a:solidFill>
                <a:latin typeface="Arial" pitchFamily="34" charset="0"/>
              </a:rPr>
              <a:t>WISPR Instrument</a:t>
            </a:r>
            <a:endParaRPr lang="en-US" sz="1600" b="1" dirty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99698" y="6152326"/>
            <a:ext cx="361990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000000"/>
                </a:solidFill>
                <a:latin typeface="Arial" pitchFamily="34" charset="0"/>
              </a:rPr>
              <a:t>SOLOHI FOV at perihelion (0.28AU)</a:t>
            </a:r>
            <a:endParaRPr lang="en-US" sz="1600" b="1" dirty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6629400"/>
            <a:ext cx="152400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eaLnBrk="1" hangingPunct="1"/>
            <a:endParaRPr lang="en-US" sz="2000" b="1" i="1" dirty="0">
              <a:solidFill>
                <a:srgbClr val="3333CC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334000" y="4800600"/>
            <a:ext cx="3581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/>
            <a:r>
              <a:rPr lang="en-US" sz="1600" b="1" dirty="0" smtClean="0">
                <a:solidFill>
                  <a:srgbClr val="000000"/>
                </a:solidFill>
              </a:rPr>
              <a:t>Also planning continues on possibility of HIs on missions to L1, L4 or L5 Lagrange points. BUT no real progress so far!</a:t>
            </a:r>
            <a:endParaRPr lang="en-US" sz="1600" b="1" dirty="0">
              <a:solidFill>
                <a:srgbClr val="00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096000" y="6172200"/>
            <a:ext cx="23126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hangingPunct="1"/>
            <a:r>
              <a:rPr lang="en-US" sz="1600" b="1" i="1" dirty="0" smtClean="0">
                <a:solidFill>
                  <a:srgbClr val="C00000"/>
                </a:solidFill>
              </a:rPr>
              <a:t>Courtesy A. Vourlidas</a:t>
            </a:r>
            <a:endParaRPr lang="en-US" sz="1600" b="1" i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2389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2" descr="Tokumaru_JGR04_20031029_fig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766763"/>
            <a:ext cx="7778750" cy="5710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23" name="Text Box 3"/>
          <p:cNvSpPr txBox="1">
            <a:spLocks noChangeArrowheads="1"/>
          </p:cNvSpPr>
          <p:nvPr/>
        </p:nvSpPr>
        <p:spPr bwMode="auto">
          <a:xfrm>
            <a:off x="561975" y="26988"/>
            <a:ext cx="7896225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sz="3200" b="1">
                <a:solidFill>
                  <a:srgbClr val="C0504D"/>
                </a:solidFill>
                <a:latin typeface="Arial" pitchFamily="34" charset="0"/>
              </a:rPr>
              <a:t>STEL IPS Observations: 28-30 Oct. 2003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9553E4-01FE-488A-950D-E72A22F8E75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DFW CMEs SWx BC Mar12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Text Box 2"/>
          <p:cNvSpPr txBox="1">
            <a:spLocks noChangeArrowheads="1"/>
          </p:cNvSpPr>
          <p:nvPr/>
        </p:nvSpPr>
        <p:spPr bwMode="auto">
          <a:xfrm>
            <a:off x="533400" y="6400800"/>
            <a:ext cx="8610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>
                <a:solidFill>
                  <a:srgbClr val="003399"/>
                </a:solidFill>
                <a:latin typeface="Arial Narrow" pitchFamily="34" charset="0"/>
              </a:rPr>
              <a:t>           </a:t>
            </a:r>
            <a:endParaRPr lang="en-US" sz="2400">
              <a:solidFill>
                <a:prstClr val="black"/>
              </a:solidFill>
              <a:latin typeface="Arial Narrow" pitchFamily="34" charset="0"/>
            </a:endParaRPr>
          </a:p>
        </p:txBody>
      </p:sp>
      <p:sp>
        <p:nvSpPr>
          <p:cNvPr id="3076" name="Rectangle 3"/>
          <p:cNvSpPr>
            <a:spLocks noChangeArrowheads="1"/>
          </p:cNvSpPr>
          <p:nvPr/>
        </p:nvSpPr>
        <p:spPr bwMode="auto">
          <a:xfrm>
            <a:off x="1143000" y="304800"/>
            <a:ext cx="7010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 anchor="ctr"/>
          <a:lstStyle/>
          <a:p>
            <a:pPr eaLnBrk="1" hangingPunct="1"/>
            <a:endParaRPr lang="en-US" sz="2000" b="1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3077" name="Rectangle 4"/>
          <p:cNvSpPr>
            <a:spLocks noChangeArrowheads="1"/>
          </p:cNvSpPr>
          <p:nvPr/>
        </p:nvSpPr>
        <p:spPr bwMode="auto">
          <a:xfrm>
            <a:off x="0" y="0"/>
            <a:ext cx="91440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 anchor="b"/>
          <a:lstStyle/>
          <a:p>
            <a:pPr algn="ctr">
              <a:lnSpc>
                <a:spcPct val="70000"/>
              </a:lnSpc>
            </a:pPr>
            <a:endParaRPr kumimoji="1" lang="en-US" sz="3600" b="1">
              <a:solidFill>
                <a:prstClr val="black"/>
              </a:solidFill>
              <a:latin typeface="Arial Narrow" pitchFamily="34" charset="0"/>
            </a:endParaRPr>
          </a:p>
        </p:txBody>
      </p:sp>
      <p:sp>
        <p:nvSpPr>
          <p:cNvPr id="3078" name="Rectangle 5"/>
          <p:cNvSpPr>
            <a:spLocks noChangeArrowheads="1"/>
          </p:cNvSpPr>
          <p:nvPr/>
        </p:nvSpPr>
        <p:spPr bwMode="auto">
          <a:xfrm>
            <a:off x="0" y="6629400"/>
            <a:ext cx="11430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 anchor="b"/>
          <a:lstStyle/>
          <a:p>
            <a:pPr algn="ctr" eaLnBrk="1" hangingPunct="1"/>
            <a:endParaRPr lang="en-US" sz="200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3079" name="Rectangle 12"/>
          <p:cNvSpPr>
            <a:spLocks noChangeArrowheads="1"/>
          </p:cNvSpPr>
          <p:nvPr/>
        </p:nvSpPr>
        <p:spPr bwMode="auto">
          <a:xfrm>
            <a:off x="304800" y="685800"/>
            <a:ext cx="8534400" cy="2057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457200" eaLnBrk="1" hangingPunct="1"/>
            <a:r>
              <a:rPr lang="en-GB" sz="1600" b="1" dirty="0" smtClean="0">
                <a:solidFill>
                  <a:srgbClr val="C0504D"/>
                </a:solidFill>
                <a:latin typeface="Arial" pitchFamily="34" charset="0"/>
              </a:rPr>
              <a:t>MWA-512 (now 128?):</a:t>
            </a:r>
            <a:endParaRPr lang="en-GB" sz="1600" b="1" dirty="0">
              <a:solidFill>
                <a:srgbClr val="FF0000"/>
              </a:solidFill>
              <a:latin typeface="Arial" pitchFamily="34" charset="0"/>
            </a:endParaRPr>
          </a:p>
          <a:p>
            <a:pPr defTabSz="457200" eaLnBrk="1" hangingPunct="1">
              <a:buFontTx/>
              <a:buChar char="•"/>
            </a:pPr>
            <a:r>
              <a:rPr lang="en-GB" sz="1600" b="1" dirty="0">
                <a:solidFill>
                  <a:prstClr val="black"/>
                </a:solidFill>
                <a:latin typeface="Arial" pitchFamily="34" charset="0"/>
              </a:rPr>
              <a:t> An increase in the number of independent observations (beams) by factor of 16 </a:t>
            </a:r>
            <a:endParaRPr lang="en-US" sz="1600" b="1" dirty="0">
              <a:solidFill>
                <a:prstClr val="black"/>
              </a:solidFill>
              <a:latin typeface="Arial" pitchFamily="34" charset="0"/>
            </a:endParaRPr>
          </a:p>
          <a:p>
            <a:pPr defTabSz="457200" eaLnBrk="1" hangingPunct="1">
              <a:buFontTx/>
              <a:buChar char="•"/>
            </a:pPr>
            <a:r>
              <a:rPr lang="en-US" sz="1600" b="1" dirty="0">
                <a:solidFill>
                  <a:prstClr val="black"/>
                </a:solidFill>
                <a:latin typeface="Arial" pitchFamily="34" charset="0"/>
              </a:rPr>
              <a:t> Enhanced sensitivity by a factor ~5 with increase in no. of radio sources observed 	(~1-2000)</a:t>
            </a:r>
          </a:p>
          <a:p>
            <a:pPr defTabSz="457200" eaLnBrk="1" hangingPunct="1">
              <a:buFontTx/>
              <a:buChar char="•"/>
            </a:pPr>
            <a:r>
              <a:rPr lang="en-US" sz="1600" b="1" dirty="0">
                <a:solidFill>
                  <a:prstClr val="black"/>
                </a:solidFill>
                <a:latin typeface="Arial" pitchFamily="34" charset="0"/>
              </a:rPr>
              <a:t> Increased spectral SNR (3-4X) due to longer observation times allowed by the 	independent beams</a:t>
            </a:r>
          </a:p>
          <a:p>
            <a:pPr defTabSz="457200" eaLnBrk="1" hangingPunct="1">
              <a:buFontTx/>
              <a:buChar char="•"/>
            </a:pPr>
            <a:r>
              <a:rPr lang="en-US" sz="1600" b="1" dirty="0">
                <a:solidFill>
                  <a:prstClr val="black"/>
                </a:solidFill>
                <a:latin typeface="Arial" pitchFamily="34" charset="0"/>
              </a:rPr>
              <a:t> Coverage in Southern Hemisphere &amp; new longitude adding to global IPS coverage:     	</a:t>
            </a:r>
            <a:r>
              <a:rPr lang="en-US" sz="1600" b="1" i="1" dirty="0">
                <a:solidFill>
                  <a:prstClr val="black"/>
                </a:solidFill>
                <a:latin typeface="Arial" pitchFamily="34" charset="0"/>
              </a:rPr>
              <a:t>STEL, </a:t>
            </a:r>
            <a:r>
              <a:rPr lang="en-US" sz="1600" b="1" i="1" dirty="0" smtClean="0">
                <a:solidFill>
                  <a:prstClr val="black"/>
                </a:solidFill>
                <a:latin typeface="Arial" pitchFamily="34" charset="0"/>
              </a:rPr>
              <a:t>EISCAT/LOFAR, </a:t>
            </a:r>
            <a:r>
              <a:rPr lang="en-US" sz="1600" b="1" i="1" dirty="0">
                <a:solidFill>
                  <a:prstClr val="black"/>
                </a:solidFill>
                <a:latin typeface="Arial" pitchFamily="34" charset="0"/>
              </a:rPr>
              <a:t>OOTY, </a:t>
            </a:r>
            <a:r>
              <a:rPr lang="en-US" sz="1600" b="1" i="1" dirty="0" smtClean="0">
                <a:solidFill>
                  <a:prstClr val="black"/>
                </a:solidFill>
                <a:latin typeface="Arial" pitchFamily="34" charset="0"/>
              </a:rPr>
              <a:t>MEXART, KOREA</a:t>
            </a:r>
            <a:endParaRPr lang="en-US" sz="1600" b="1" i="1" dirty="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3080" name="Text Box 13"/>
          <p:cNvSpPr txBox="1">
            <a:spLocks noChangeArrowheads="1"/>
          </p:cNvSpPr>
          <p:nvPr/>
        </p:nvSpPr>
        <p:spPr bwMode="auto">
          <a:xfrm>
            <a:off x="1371600" y="152400"/>
            <a:ext cx="678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sz="2400" b="1">
                <a:solidFill>
                  <a:srgbClr val="C0504D"/>
                </a:solidFill>
                <a:latin typeface="Arial" pitchFamily="34" charset="0"/>
              </a:rPr>
              <a:t>INTERPLANETARY SCINTILLATION (IPS)</a:t>
            </a:r>
          </a:p>
        </p:txBody>
      </p:sp>
      <p:pic>
        <p:nvPicPr>
          <p:cNvPr id="284687" name="oct03_rope_frame_bkgnd_150MHz.mpg">
            <a:hlinkClick r:id="" action="ppaction://media"/>
          </p:cNvPr>
          <p:cNvPicPr>
            <a:picLocks noGrp="1" noRot="1" noChangeAspect="1" noChangeArrowheads="1"/>
          </p:cNvPicPr>
          <p:nvPr>
            <p:ph/>
            <a:videoFile r:link="rId2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5791200" y="3429000"/>
            <a:ext cx="3048000" cy="2286000"/>
          </a:xfrm>
        </p:spPr>
      </p:pic>
      <p:sp>
        <p:nvSpPr>
          <p:cNvPr id="3082" name="Text Box 17"/>
          <p:cNvSpPr txBox="1">
            <a:spLocks noChangeArrowheads="1"/>
          </p:cNvSpPr>
          <p:nvPr/>
        </p:nvSpPr>
        <p:spPr bwMode="auto">
          <a:xfrm>
            <a:off x="5851525" y="5878513"/>
            <a:ext cx="29114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en-US" sz="1200" b="1" i="1">
                <a:solidFill>
                  <a:prstClr val="black"/>
                </a:solidFill>
                <a:latin typeface="Arial" pitchFamily="34" charset="0"/>
              </a:rPr>
              <a:t>Simulation for October 28, 2003 CME J. Kasper, CFA</a:t>
            </a:r>
            <a:endParaRPr lang="en-US" sz="1200" b="1" i="1">
              <a:solidFill>
                <a:srgbClr val="C0504D"/>
              </a:solidFill>
              <a:latin typeface="Arial" pitchFamily="34" charset="0"/>
            </a:endParaRPr>
          </a:p>
        </p:txBody>
      </p:sp>
      <p:sp>
        <p:nvSpPr>
          <p:cNvPr id="3083" name="Rectangle 18"/>
          <p:cNvSpPr>
            <a:spLocks noChangeArrowheads="1"/>
          </p:cNvSpPr>
          <p:nvPr/>
        </p:nvSpPr>
        <p:spPr bwMode="auto">
          <a:xfrm>
            <a:off x="762000" y="2743200"/>
            <a:ext cx="51054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/>
            <a:r>
              <a:rPr lang="en-US" sz="2400" b="1">
                <a:solidFill>
                  <a:srgbClr val="C0504D"/>
                </a:solidFill>
                <a:latin typeface="Times New Roman" pitchFamily="18" charset="0"/>
              </a:rPr>
              <a:t>FARADAY ROTATION</a:t>
            </a:r>
          </a:p>
        </p:txBody>
      </p:sp>
      <p:graphicFrame>
        <p:nvGraphicFramePr>
          <p:cNvPr id="3074" name="Object 19"/>
          <p:cNvGraphicFramePr>
            <a:graphicFrameLocks noChangeAspect="1"/>
          </p:cNvGraphicFramePr>
          <p:nvPr/>
        </p:nvGraphicFramePr>
        <p:xfrm>
          <a:off x="2133600" y="3200400"/>
          <a:ext cx="2286000" cy="636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2515" name="Equation" r:id="rId5" imgW="1002960" imgH="279360" progId="">
                  <p:embed/>
                </p:oleObj>
              </mc:Choice>
              <mc:Fallback>
                <p:oleObj name="Equation" r:id="rId5" imgW="1002960" imgH="279360" progId="">
                  <p:embed/>
                  <p:pic>
                    <p:nvPicPr>
                      <p:cNvPr id="0" name="Object 1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33600" y="3200400"/>
                        <a:ext cx="2286000" cy="636588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84" name="Text Box 21"/>
          <p:cNvSpPr txBox="1">
            <a:spLocks noChangeArrowheads="1"/>
          </p:cNvSpPr>
          <p:nvPr/>
        </p:nvSpPr>
        <p:spPr bwMode="auto">
          <a:xfrm>
            <a:off x="2438400" y="8610600"/>
            <a:ext cx="2286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2800">
              <a:solidFill>
                <a:prstClr val="black"/>
              </a:solidFill>
              <a:latin typeface="Verdana" pitchFamily="34" charset="0"/>
            </a:endParaRPr>
          </a:p>
        </p:txBody>
      </p:sp>
      <p:sp>
        <p:nvSpPr>
          <p:cNvPr id="3085" name="Text Box 22"/>
          <p:cNvSpPr txBox="1">
            <a:spLocks noChangeArrowheads="1"/>
          </p:cNvSpPr>
          <p:nvPr/>
        </p:nvSpPr>
        <p:spPr bwMode="auto">
          <a:xfrm>
            <a:off x="2438400" y="8686800"/>
            <a:ext cx="304800" cy="1160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2800">
              <a:solidFill>
                <a:prstClr val="black"/>
              </a:solidFill>
              <a:latin typeface="Verdana" pitchFamily="34" charset="0"/>
            </a:endParaRPr>
          </a:p>
          <a:p>
            <a:pPr>
              <a:spcBef>
                <a:spcPct val="50000"/>
              </a:spcBef>
            </a:pPr>
            <a:endParaRPr lang="en-US" sz="2800">
              <a:solidFill>
                <a:prstClr val="black"/>
              </a:solidFill>
              <a:latin typeface="Verdana" pitchFamily="34" charset="0"/>
            </a:endParaRPr>
          </a:p>
        </p:txBody>
      </p:sp>
      <p:sp>
        <p:nvSpPr>
          <p:cNvPr id="3086" name="Text Box 23"/>
          <p:cNvSpPr txBox="1">
            <a:spLocks noChangeArrowheads="1"/>
          </p:cNvSpPr>
          <p:nvPr/>
        </p:nvSpPr>
        <p:spPr bwMode="auto">
          <a:xfrm>
            <a:off x="6858000" y="5249863"/>
            <a:ext cx="9144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endParaRPr lang="en-US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3087" name="Text Box 24"/>
          <p:cNvSpPr txBox="1">
            <a:spLocks noChangeArrowheads="1"/>
          </p:cNvSpPr>
          <p:nvPr/>
        </p:nvSpPr>
        <p:spPr bwMode="auto">
          <a:xfrm>
            <a:off x="5181600" y="8991600"/>
            <a:ext cx="31305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sz="1400">
                <a:solidFill>
                  <a:prstClr val="black"/>
                </a:solidFill>
                <a:latin typeface="Arial" pitchFamily="34" charset="0"/>
              </a:rPr>
              <a:t>Simulation for October 28, 2003 CME</a:t>
            </a:r>
          </a:p>
        </p:txBody>
      </p:sp>
      <p:sp>
        <p:nvSpPr>
          <p:cNvPr id="3088" name="Text Box 25"/>
          <p:cNvSpPr txBox="1">
            <a:spLocks noChangeArrowheads="1"/>
          </p:cNvSpPr>
          <p:nvPr/>
        </p:nvSpPr>
        <p:spPr bwMode="auto">
          <a:xfrm>
            <a:off x="5791200" y="8305800"/>
            <a:ext cx="792163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sz="1200">
                <a:solidFill>
                  <a:prstClr val="white"/>
                </a:solidFill>
                <a:latin typeface="Arial" pitchFamily="34" charset="0"/>
              </a:rPr>
              <a:t>150 MHz</a:t>
            </a:r>
          </a:p>
        </p:txBody>
      </p:sp>
      <p:sp>
        <p:nvSpPr>
          <p:cNvPr id="3089" name="Text Box 26"/>
          <p:cNvSpPr txBox="1">
            <a:spLocks noChangeArrowheads="1"/>
          </p:cNvSpPr>
          <p:nvPr/>
        </p:nvSpPr>
        <p:spPr bwMode="auto">
          <a:xfrm>
            <a:off x="7086600" y="9220200"/>
            <a:ext cx="1176338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sz="1200" i="1">
                <a:solidFill>
                  <a:srgbClr val="C0504D"/>
                </a:solidFill>
                <a:latin typeface="Arial" pitchFamily="34" charset="0"/>
              </a:rPr>
              <a:t>J. Kasper, MIT</a:t>
            </a:r>
          </a:p>
        </p:txBody>
      </p:sp>
      <p:sp>
        <p:nvSpPr>
          <p:cNvPr id="3090" name="Text Box 27"/>
          <p:cNvSpPr txBox="1">
            <a:spLocks noChangeArrowheads="1"/>
          </p:cNvSpPr>
          <p:nvPr/>
        </p:nvSpPr>
        <p:spPr bwMode="auto">
          <a:xfrm>
            <a:off x="228600" y="3841750"/>
            <a:ext cx="5638800" cy="27876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457200" eaLnBrk="1" hangingPunct="1">
              <a:buFontTx/>
              <a:buChar char="•"/>
            </a:pPr>
            <a:r>
              <a:rPr lang="en-US" sz="1400" b="1" dirty="0">
                <a:solidFill>
                  <a:prstClr val="black"/>
                </a:solidFill>
                <a:latin typeface="Arial" pitchFamily="34" charset="0"/>
              </a:rPr>
              <a:t> Determine the magnetic field in </a:t>
            </a:r>
            <a:r>
              <a:rPr lang="en-US" sz="1400" b="1" dirty="0" err="1">
                <a:solidFill>
                  <a:prstClr val="black"/>
                </a:solidFill>
                <a:latin typeface="Arial" pitchFamily="34" charset="0"/>
              </a:rPr>
              <a:t>heliosphere</a:t>
            </a:r>
            <a:r>
              <a:rPr lang="en-US" sz="1400" b="1" dirty="0">
                <a:solidFill>
                  <a:prstClr val="black"/>
                </a:solidFill>
                <a:latin typeface="Arial" pitchFamily="34" charset="0"/>
              </a:rPr>
              <a:t> </a:t>
            </a:r>
            <a:r>
              <a:rPr lang="en-US" sz="1400" b="1" dirty="0" smtClean="0">
                <a:solidFill>
                  <a:prstClr val="black"/>
                </a:solidFill>
                <a:latin typeface="Arial" pitchFamily="34" charset="0"/>
              </a:rPr>
              <a:t>and </a:t>
            </a:r>
            <a:r>
              <a:rPr lang="en-US" sz="1400" b="1" dirty="0">
                <a:solidFill>
                  <a:prstClr val="black"/>
                </a:solidFill>
                <a:latin typeface="Arial" pitchFamily="34" charset="0"/>
              </a:rPr>
              <a:t>in CMEs </a:t>
            </a:r>
            <a:r>
              <a:rPr lang="en-US" sz="1400" b="1" dirty="0" smtClean="0">
                <a:solidFill>
                  <a:prstClr val="black"/>
                </a:solidFill>
                <a:latin typeface="Arial" pitchFamily="34" charset="0"/>
              </a:rPr>
              <a:t>and monitor </a:t>
            </a:r>
            <a:r>
              <a:rPr lang="en-US" sz="1400" b="1" dirty="0">
                <a:solidFill>
                  <a:prstClr val="black"/>
                </a:solidFill>
                <a:latin typeface="Arial" pitchFamily="34" charset="0"/>
              </a:rPr>
              <a:t>its evolution from Sun to Earth.</a:t>
            </a:r>
          </a:p>
          <a:p>
            <a:pPr defTabSz="457200" eaLnBrk="1" hangingPunct="1">
              <a:buFontTx/>
              <a:buChar char="•"/>
            </a:pPr>
            <a:endParaRPr lang="en-US" sz="1400" b="1" dirty="0">
              <a:solidFill>
                <a:prstClr val="black"/>
              </a:solidFill>
              <a:latin typeface="Arial" pitchFamily="34" charset="0"/>
            </a:endParaRPr>
          </a:p>
          <a:p>
            <a:pPr defTabSz="457200" eaLnBrk="1" hangingPunct="1">
              <a:lnSpc>
                <a:spcPct val="105000"/>
              </a:lnSpc>
              <a:buFontTx/>
              <a:buChar char="•"/>
            </a:pPr>
            <a:r>
              <a:rPr lang="en-US" sz="1400" b="1" dirty="0">
                <a:solidFill>
                  <a:prstClr val="black"/>
                </a:solidFill>
                <a:latin typeface="Arial" pitchFamily="34" charset="0"/>
              </a:rPr>
              <a:t>  Technique has been successful close to Sun using</a:t>
            </a:r>
          </a:p>
          <a:p>
            <a:pPr lvl="1" defTabSz="457200" eaLnBrk="1" hangingPunct="1">
              <a:lnSpc>
                <a:spcPct val="105000"/>
              </a:lnSpc>
            </a:pPr>
            <a:r>
              <a:rPr lang="en-US" sz="1400" b="1" dirty="0">
                <a:solidFill>
                  <a:prstClr val="black"/>
                </a:solidFill>
                <a:latin typeface="Arial" pitchFamily="34" charset="0"/>
              </a:rPr>
              <a:t>- Spacecraft (</a:t>
            </a:r>
            <a:r>
              <a:rPr lang="en-US" sz="1400" b="1" i="1" dirty="0">
                <a:solidFill>
                  <a:prstClr val="black"/>
                </a:solidFill>
                <a:latin typeface="Arial" pitchFamily="34" charset="0"/>
              </a:rPr>
              <a:t>Pioneer, Helios, Cassini)</a:t>
            </a:r>
            <a:r>
              <a:rPr lang="en-US" sz="1400" b="1" dirty="0">
                <a:solidFill>
                  <a:prstClr val="black"/>
                </a:solidFill>
                <a:latin typeface="Arial" pitchFamily="34" charset="0"/>
              </a:rPr>
              <a:t> T/M </a:t>
            </a:r>
            <a:r>
              <a:rPr lang="en-US" sz="1400" b="1" i="1" dirty="0">
                <a:solidFill>
                  <a:prstClr val="black"/>
                </a:solidFill>
                <a:latin typeface="Arial" pitchFamily="34" charset="0"/>
              </a:rPr>
              <a:t>- Bird, et al. </a:t>
            </a:r>
          </a:p>
          <a:p>
            <a:pPr lvl="1" defTabSz="457200" eaLnBrk="1" hangingPunct="1">
              <a:lnSpc>
                <a:spcPct val="105000"/>
              </a:lnSpc>
            </a:pPr>
            <a:r>
              <a:rPr lang="en-US" sz="1400" b="1" dirty="0">
                <a:solidFill>
                  <a:prstClr val="black"/>
                </a:solidFill>
                <a:latin typeface="Arial" pitchFamily="34" charset="0"/>
              </a:rPr>
              <a:t>- VLA (1.5 GHz) observing galaxies through corona  </a:t>
            </a:r>
            <a:br>
              <a:rPr lang="en-US" sz="1400" b="1" dirty="0">
                <a:solidFill>
                  <a:prstClr val="black"/>
                </a:solidFill>
                <a:latin typeface="Arial" pitchFamily="34" charset="0"/>
              </a:rPr>
            </a:br>
            <a:r>
              <a:rPr lang="en-US" sz="1400" b="1" dirty="0">
                <a:solidFill>
                  <a:prstClr val="black"/>
                </a:solidFill>
                <a:latin typeface="Arial" pitchFamily="34" charset="0"/>
              </a:rPr>
              <a:t>      - </a:t>
            </a:r>
            <a:r>
              <a:rPr lang="en-US" sz="1400" b="1" i="1" dirty="0">
                <a:solidFill>
                  <a:prstClr val="black"/>
                </a:solidFill>
                <a:latin typeface="Arial" pitchFamily="34" charset="0"/>
              </a:rPr>
              <a:t>Mancuso, Spangler</a:t>
            </a:r>
            <a:r>
              <a:rPr lang="en-US" sz="1400" b="1" dirty="0">
                <a:solidFill>
                  <a:prstClr val="black"/>
                </a:solidFill>
                <a:latin typeface="Arial" pitchFamily="34" charset="0"/>
              </a:rPr>
              <a:t>…</a:t>
            </a:r>
          </a:p>
          <a:p>
            <a:pPr lvl="1" defTabSz="457200" eaLnBrk="1" hangingPunct="1">
              <a:lnSpc>
                <a:spcPct val="105000"/>
              </a:lnSpc>
            </a:pPr>
            <a:r>
              <a:rPr lang="en-US" sz="1400" b="1" dirty="0">
                <a:solidFill>
                  <a:prstClr val="black"/>
                </a:solidFill>
                <a:latin typeface="Arial" pitchFamily="34" charset="0"/>
              </a:rPr>
              <a:t> </a:t>
            </a:r>
          </a:p>
          <a:p>
            <a:pPr defTabSz="457200" eaLnBrk="1" hangingPunct="1">
              <a:lnSpc>
                <a:spcPct val="105000"/>
              </a:lnSpc>
            </a:pPr>
            <a:r>
              <a:rPr lang="en-GB" sz="1600" b="1" dirty="0">
                <a:solidFill>
                  <a:srgbClr val="C0504D"/>
                </a:solidFill>
                <a:latin typeface="Arial" pitchFamily="34" charset="0"/>
              </a:rPr>
              <a:t>  </a:t>
            </a:r>
            <a:r>
              <a:rPr lang="en-GB" sz="1600" b="1" dirty="0" smtClean="0">
                <a:solidFill>
                  <a:srgbClr val="C0504D"/>
                </a:solidFill>
                <a:latin typeface="Arial" pitchFamily="34" charset="0"/>
              </a:rPr>
              <a:t>MWA, etc. (?):</a:t>
            </a:r>
            <a:endParaRPr lang="en-US" sz="1400" b="1" dirty="0">
              <a:solidFill>
                <a:prstClr val="black"/>
              </a:solidFill>
              <a:latin typeface="Arial" pitchFamily="34" charset="0"/>
            </a:endParaRPr>
          </a:p>
          <a:p>
            <a:pPr defTabSz="457200" eaLnBrk="1" hangingPunct="1">
              <a:lnSpc>
                <a:spcPct val="105000"/>
              </a:lnSpc>
            </a:pPr>
            <a:r>
              <a:rPr lang="en-US" sz="1400" b="1" dirty="0">
                <a:solidFill>
                  <a:prstClr val="black"/>
                </a:solidFill>
                <a:latin typeface="Arial" pitchFamily="34" charset="0"/>
              </a:rPr>
              <a:t>         - Use polarized radio sources, unfold rotation ambiguity, remove rotation due to ionosphere (GPS system), </a:t>
            </a:r>
            <a:r>
              <a:rPr lang="en-US" sz="1400" b="1" dirty="0" smtClean="0">
                <a:solidFill>
                  <a:prstClr val="black"/>
                </a:solidFill>
                <a:latin typeface="Arial" pitchFamily="34" charset="0"/>
              </a:rPr>
              <a:t>and </a:t>
            </a:r>
            <a:r>
              <a:rPr lang="en-US" sz="1400" b="1" dirty="0">
                <a:solidFill>
                  <a:prstClr val="black"/>
                </a:solidFill>
                <a:latin typeface="Arial" pitchFamily="34" charset="0"/>
              </a:rPr>
              <a:t>invert Faraday rotation to determine B </a:t>
            </a:r>
            <a:r>
              <a:rPr lang="en-US" sz="1400" b="1" dirty="0" smtClean="0">
                <a:solidFill>
                  <a:prstClr val="black"/>
                </a:solidFill>
                <a:latin typeface="Arial" pitchFamily="34" charset="0"/>
              </a:rPr>
              <a:t>(BUT need </a:t>
            </a:r>
            <a:r>
              <a:rPr lang="en-US" sz="1400" b="1" i="1" dirty="0">
                <a:solidFill>
                  <a:prstClr val="black"/>
                </a:solidFill>
                <a:latin typeface="Arial" pitchFamily="34" charset="0"/>
              </a:rPr>
              <a:t>n</a:t>
            </a:r>
            <a:r>
              <a:rPr lang="en-US" sz="1400" b="1" i="1" baseline="-18000" dirty="0">
                <a:solidFill>
                  <a:prstClr val="black"/>
                </a:solidFill>
                <a:latin typeface="Arial" pitchFamily="34" charset="0"/>
              </a:rPr>
              <a:t>e </a:t>
            </a:r>
            <a:r>
              <a:rPr lang="en-US" sz="1400" b="1" dirty="0">
                <a:solidFill>
                  <a:prstClr val="black"/>
                </a:solidFill>
                <a:latin typeface="Arial" pitchFamily="34" charset="0"/>
              </a:rPr>
              <a:t>: </a:t>
            </a:r>
            <a:r>
              <a:rPr lang="en-US" sz="1400" b="1" dirty="0" smtClean="0">
                <a:solidFill>
                  <a:prstClr val="black"/>
                </a:solidFill>
                <a:latin typeface="Arial" pitchFamily="34" charset="0"/>
              </a:rPr>
              <a:t>HI’s, </a:t>
            </a:r>
            <a:r>
              <a:rPr lang="en-US" sz="1400" b="1" dirty="0">
                <a:solidFill>
                  <a:prstClr val="black"/>
                </a:solidFill>
                <a:latin typeface="Arial" pitchFamily="34" charset="0"/>
              </a:rPr>
              <a:t>IPS)  </a:t>
            </a:r>
          </a:p>
        </p:txBody>
      </p:sp>
    </p:spTree>
  </p:cSld>
  <p:clrMapOvr>
    <a:masterClrMapping/>
  </p:clrMapOvr>
  <p:transition advTm="60000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846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8468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4687"/>
                  </p:tgtEl>
                </p:cond>
              </p:nextCondLst>
            </p:seq>
            <p:video>
              <p:cMediaNode>
                <p:cTn id="7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84687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TextBox 6"/>
          <p:cNvSpPr txBox="1">
            <a:spLocks noChangeArrowheads="1"/>
          </p:cNvSpPr>
          <p:nvPr/>
        </p:nvSpPr>
        <p:spPr bwMode="auto">
          <a:xfrm>
            <a:off x="514350" y="854075"/>
            <a:ext cx="8077200" cy="63500"/>
          </a:xfrm>
          <a:prstGeom prst="rect">
            <a:avLst/>
          </a:prstGeom>
          <a:gradFill rotWithShape="1">
            <a:gsLst>
              <a:gs pos="0">
                <a:srgbClr val="800000"/>
              </a:gs>
              <a:gs pos="50000">
                <a:srgbClr val="D29600"/>
              </a:gs>
              <a:gs pos="100000">
                <a:srgbClr val="800000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endParaRPr lang="en-US" sz="2000" b="1" i="1">
              <a:solidFill>
                <a:srgbClr val="C0504D"/>
              </a:solidFill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514350" y="944563"/>
            <a:ext cx="8077200" cy="0"/>
          </a:xfrm>
          <a:prstGeom prst="line">
            <a:avLst/>
          </a:prstGeom>
          <a:ln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1981200" y="152400"/>
            <a:ext cx="4876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/>
            <a:r>
              <a:rPr lang="en-US" sz="3200" b="1" dirty="0" smtClean="0">
                <a:solidFill>
                  <a:srgbClr val="C00000"/>
                </a:solidFill>
              </a:rPr>
              <a:t>CME Occurrence Rates</a:t>
            </a:r>
            <a:endParaRPr lang="en-US" sz="3200" b="1" dirty="0">
              <a:solidFill>
                <a:srgbClr val="C00000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F02DC9B-1293-47C3-94F2-31B5EDF1F0C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52401" y="4114800"/>
            <a:ext cx="5029200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>
              <a:buFont typeface="Arial" pitchFamily="34" charset="0"/>
              <a:buChar char="•"/>
            </a:pPr>
            <a:r>
              <a:rPr lang="en-US" sz="1400" b="1" i="1" dirty="0" smtClean="0">
                <a:solidFill>
                  <a:prstClr val="black"/>
                </a:solidFill>
              </a:rPr>
              <a:t> 2006 </a:t>
            </a:r>
            <a:r>
              <a:rPr lang="en-US" sz="1400" b="1" i="1" dirty="0" smtClean="0">
                <a:solidFill>
                  <a:prstClr val="black"/>
                </a:solidFill>
                <a:sym typeface="Wingdings" pitchFamily="2" charset="2"/>
              </a:rPr>
              <a:t></a:t>
            </a:r>
            <a:r>
              <a:rPr lang="en-US" sz="1400" b="1" i="1" dirty="0" smtClean="0">
                <a:solidFill>
                  <a:prstClr val="black"/>
                </a:solidFill>
              </a:rPr>
              <a:t> present. Manual &amp; automatic CME rates from LASCO &amp; STEREO coronagraphs: 6 independent measurements. </a:t>
            </a:r>
          </a:p>
          <a:p>
            <a:pPr eaLnBrk="1" hangingPunct="1"/>
            <a:endParaRPr lang="en-US" sz="900" b="1" i="1" dirty="0" smtClean="0">
              <a:solidFill>
                <a:prstClr val="black"/>
              </a:solidFill>
            </a:endParaRPr>
          </a:p>
          <a:p>
            <a:pPr eaLnBrk="1" hangingPunct="1">
              <a:buFont typeface="Arial" pitchFamily="34" charset="0"/>
              <a:buChar char="•"/>
            </a:pPr>
            <a:r>
              <a:rPr lang="en-US" sz="1400" b="1" i="1" dirty="0" smtClean="0">
                <a:solidFill>
                  <a:prstClr val="black"/>
                </a:solidFill>
              </a:rPr>
              <a:t> Note </a:t>
            </a:r>
            <a:r>
              <a:rPr lang="en-US" sz="1400" b="1" i="1" dirty="0" err="1" smtClean="0">
                <a:solidFill>
                  <a:prstClr val="black"/>
                </a:solidFill>
              </a:rPr>
              <a:t>avg</a:t>
            </a:r>
            <a:r>
              <a:rPr lang="en-US" sz="1400" b="1" i="1" dirty="0" smtClean="0">
                <a:solidFill>
                  <a:prstClr val="black"/>
                </a:solidFill>
              </a:rPr>
              <a:t> time of minimum for both CMEs &amp; SSN is late 2008. </a:t>
            </a:r>
            <a:r>
              <a:rPr lang="en-US" sz="1400" b="1" i="1" dirty="0" err="1" smtClean="0">
                <a:solidFill>
                  <a:prstClr val="black"/>
                </a:solidFill>
              </a:rPr>
              <a:t>Avg</a:t>
            </a:r>
            <a:r>
              <a:rPr lang="en-US" sz="1400" b="1" i="1" dirty="0" smtClean="0">
                <a:solidFill>
                  <a:prstClr val="black"/>
                </a:solidFill>
              </a:rPr>
              <a:t> CME rate = 0.35/day.</a:t>
            </a:r>
          </a:p>
          <a:p>
            <a:pPr eaLnBrk="1" hangingPunct="1"/>
            <a:endParaRPr lang="en-US" sz="900" b="1" i="1" dirty="0" smtClean="0">
              <a:solidFill>
                <a:prstClr val="black"/>
              </a:solidFill>
            </a:endParaRPr>
          </a:p>
          <a:p>
            <a:pPr eaLnBrk="1" hangingPunct="1">
              <a:buFont typeface="Arial" pitchFamily="34" charset="0"/>
              <a:buChar char="•"/>
            </a:pPr>
            <a:r>
              <a:rPr lang="en-US" sz="1400" b="1" i="1" dirty="0" smtClean="0">
                <a:solidFill>
                  <a:prstClr val="black"/>
                </a:solidFill>
              </a:rPr>
              <a:t> Pred. SSN max. is ~90 in 2013-14. Actual SSN is tracking below predicted curve.</a:t>
            </a:r>
            <a:endParaRPr lang="en-US" sz="1400" b="1" i="1" dirty="0">
              <a:solidFill>
                <a:prstClr val="black"/>
              </a:solidFill>
            </a:endParaRPr>
          </a:p>
        </p:txBody>
      </p:sp>
      <p:pic>
        <p:nvPicPr>
          <p:cNvPr id="15" name="Picture 14" descr="dailyssn.b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191547" y="3124200"/>
            <a:ext cx="3723853" cy="3192618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5562600" y="1679138"/>
            <a:ext cx="3214341" cy="12926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hangingPunct="1"/>
            <a:r>
              <a:rPr lang="en-US" sz="1400" b="1" i="1" dirty="0" smtClean="0">
                <a:solidFill>
                  <a:prstClr val="black"/>
                </a:solidFill>
              </a:rPr>
              <a:t>Annual CME &amp; SSN Rates are</a:t>
            </a:r>
          </a:p>
          <a:p>
            <a:pPr eaLnBrk="1" hangingPunct="1"/>
            <a:r>
              <a:rPr lang="en-US" sz="1400" b="1" i="1" dirty="0" smtClean="0">
                <a:solidFill>
                  <a:prstClr val="black"/>
                </a:solidFill>
              </a:rPr>
              <a:t>well correlated (r~0.9) over 3 SCs</a:t>
            </a:r>
          </a:p>
          <a:p>
            <a:pPr eaLnBrk="1" hangingPunct="1"/>
            <a:r>
              <a:rPr lang="en-US" sz="1400" b="1" i="1" dirty="0" smtClean="0">
                <a:solidFill>
                  <a:srgbClr val="C00000"/>
                </a:solidFill>
              </a:rPr>
              <a:t>(Robbrecht et al., 2009)</a:t>
            </a:r>
          </a:p>
          <a:p>
            <a:pPr eaLnBrk="1" hangingPunct="1"/>
            <a:endParaRPr lang="en-US" sz="800" b="1" i="1" dirty="0" smtClean="0">
              <a:solidFill>
                <a:srgbClr val="C00000"/>
              </a:solidFill>
            </a:endParaRPr>
          </a:p>
          <a:p>
            <a:pPr eaLnBrk="1" hangingPunct="1"/>
            <a:r>
              <a:rPr lang="en-US" sz="1400" b="1" i="1" dirty="0" smtClean="0"/>
              <a:t>However in SC 24 CME &amp; SSN rates</a:t>
            </a:r>
          </a:p>
          <a:p>
            <a:pPr eaLnBrk="1" hangingPunct="1"/>
            <a:r>
              <a:rPr lang="en-US" sz="1400" b="1" i="1" dirty="0" smtClean="0"/>
              <a:t>may be diverging </a:t>
            </a:r>
            <a:r>
              <a:rPr lang="en-US" sz="1400" b="1" i="1" dirty="0" smtClean="0">
                <a:solidFill>
                  <a:srgbClr val="C00000"/>
                </a:solidFill>
              </a:rPr>
              <a:t>(Petrie, 2012)</a:t>
            </a:r>
          </a:p>
        </p:txBody>
      </p:sp>
      <p:grpSp>
        <p:nvGrpSpPr>
          <p:cNvPr id="18" name="Group 17"/>
          <p:cNvGrpSpPr>
            <a:grpSpLocks noChangeAspect="1"/>
          </p:cNvGrpSpPr>
          <p:nvPr/>
        </p:nvGrpSpPr>
        <p:grpSpPr>
          <a:xfrm>
            <a:off x="304800" y="990600"/>
            <a:ext cx="4608473" cy="2877485"/>
            <a:chOff x="608647" y="762000"/>
            <a:chExt cx="7849553" cy="4901184"/>
          </a:xfrm>
        </p:grpSpPr>
        <p:pic>
          <p:nvPicPr>
            <p:cNvPr id="19" name="Picture 18" descr="CME_counts_2013.gif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08647" y="762000"/>
              <a:ext cx="7849553" cy="4901184"/>
            </a:xfrm>
            <a:prstGeom prst="rect">
              <a:avLst/>
            </a:prstGeom>
          </p:spPr>
        </p:pic>
        <p:sp>
          <p:nvSpPr>
            <p:cNvPr id="20" name="TextBox 19"/>
            <p:cNvSpPr txBox="1"/>
            <p:nvPr/>
          </p:nvSpPr>
          <p:spPr>
            <a:xfrm>
              <a:off x="2212857" y="1676400"/>
              <a:ext cx="2821285" cy="23488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vl="0"/>
              <a:r>
                <a:rPr lang="en-US" sz="900" b="1" dirty="0" smtClean="0">
                  <a:solidFill>
                    <a:prstClr val="black"/>
                  </a:solidFill>
                </a:rPr>
                <a:t>LASCO CDAW</a:t>
              </a:r>
            </a:p>
            <a:p>
              <a:pPr lvl="0"/>
              <a:r>
                <a:rPr lang="en-US" sz="900" b="1" dirty="0" smtClean="0">
                  <a:solidFill>
                    <a:srgbClr val="ED3DCB"/>
                  </a:solidFill>
                </a:rPr>
                <a:t>LASCO </a:t>
              </a:r>
              <a:r>
                <a:rPr lang="en-US" sz="900" b="1" dirty="0" err="1" smtClean="0">
                  <a:solidFill>
                    <a:srgbClr val="ED3DCB"/>
                  </a:solidFill>
                </a:rPr>
                <a:t>CACTus</a:t>
              </a:r>
              <a:endParaRPr lang="en-US" sz="900" b="1" dirty="0" smtClean="0">
                <a:solidFill>
                  <a:srgbClr val="ED3DCB"/>
                </a:solidFill>
              </a:endParaRPr>
            </a:p>
            <a:p>
              <a:pPr lvl="0"/>
              <a:r>
                <a:rPr lang="en-US" sz="900" b="1" dirty="0" smtClean="0">
                  <a:solidFill>
                    <a:srgbClr val="FF0000"/>
                  </a:solidFill>
                </a:rPr>
                <a:t>LASCO SEEDS (dashed)</a:t>
              </a:r>
            </a:p>
            <a:p>
              <a:pPr lvl="0"/>
              <a:r>
                <a:rPr lang="en-US" sz="900" b="1" dirty="0" smtClean="0">
                  <a:solidFill>
                    <a:srgbClr val="00B050"/>
                  </a:solidFill>
                </a:rPr>
                <a:t>STEREO COR1</a:t>
              </a:r>
            </a:p>
            <a:p>
              <a:pPr lvl="0"/>
              <a:r>
                <a:rPr lang="en-US" sz="900" b="1" dirty="0" smtClean="0">
                  <a:solidFill>
                    <a:srgbClr val="7030A0"/>
                  </a:solidFill>
                </a:rPr>
                <a:t>STEREO COR2A (solid)</a:t>
              </a:r>
            </a:p>
            <a:p>
              <a:pPr lvl="0"/>
              <a:r>
                <a:rPr lang="en-US" sz="900" b="1" dirty="0" smtClean="0">
                  <a:solidFill>
                    <a:srgbClr val="7030A0"/>
                  </a:solidFill>
                </a:rPr>
                <a:t>STEREO COR2B (dashed)</a:t>
              </a:r>
            </a:p>
            <a:p>
              <a:pPr lvl="0"/>
              <a:endParaRPr lang="en-US" sz="900" b="1" dirty="0" smtClean="0">
                <a:solidFill>
                  <a:srgbClr val="7030A0"/>
                </a:solidFill>
              </a:endParaRPr>
            </a:p>
            <a:p>
              <a:pPr lvl="0"/>
              <a:r>
                <a:rPr lang="en-US" sz="900" b="1" dirty="0" smtClean="0">
                  <a:solidFill>
                    <a:srgbClr val="334AF7"/>
                  </a:solidFill>
                </a:rPr>
                <a:t>Actual SSN (solid)</a:t>
              </a:r>
            </a:p>
            <a:p>
              <a:pPr lvl="0"/>
              <a:r>
                <a:rPr lang="en-US" sz="900" b="1" dirty="0" smtClean="0">
                  <a:solidFill>
                    <a:srgbClr val="334AF7"/>
                  </a:solidFill>
                </a:rPr>
                <a:t>Predicted SSN (dashed)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DWebb IPS, Nagoya13, Nov13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F02DC9B-1293-47C3-94F2-31B5EDF1F0C2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  <p:pic>
        <p:nvPicPr>
          <p:cNvPr id="1026" name="Picture 2" descr="http://www.sidc.be/images/wolfjmms.png?138445549218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76200" y="609600"/>
            <a:ext cx="9144019" cy="548641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Text Box 2"/>
          <p:cNvSpPr txBox="1">
            <a:spLocks noChangeArrowheads="1"/>
          </p:cNvSpPr>
          <p:nvPr/>
        </p:nvSpPr>
        <p:spPr bwMode="auto">
          <a:xfrm>
            <a:off x="2940050" y="0"/>
            <a:ext cx="29273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en-US" sz="3600" b="1">
                <a:solidFill>
                  <a:srgbClr val="C0504D"/>
                </a:solidFill>
              </a:rPr>
              <a:t>Conclusions</a:t>
            </a:r>
          </a:p>
        </p:txBody>
      </p:sp>
      <p:sp>
        <p:nvSpPr>
          <p:cNvPr id="89091" name="Text Box 3"/>
          <p:cNvSpPr txBox="1">
            <a:spLocks noChangeArrowheads="1"/>
          </p:cNvSpPr>
          <p:nvPr/>
        </p:nvSpPr>
        <p:spPr bwMode="auto">
          <a:xfrm>
            <a:off x="228601" y="815975"/>
            <a:ext cx="8763000" cy="535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defTabSz="520700" eaLnBrk="1" hangingPunct="1">
              <a:buFontTx/>
              <a:buChar char="•"/>
            </a:pPr>
            <a:r>
              <a:rPr lang="en-US" b="1" dirty="0">
                <a:solidFill>
                  <a:prstClr val="black"/>
                </a:solidFill>
              </a:rPr>
              <a:t> CMEs are a key link bet. solar activity &amp; large IP disturbances</a:t>
            </a:r>
          </a:p>
          <a:p>
            <a:pPr defTabSz="520700" eaLnBrk="1" hangingPunct="1"/>
            <a:r>
              <a:rPr lang="en-US" b="1" dirty="0">
                <a:solidFill>
                  <a:prstClr val="black"/>
                </a:solidFill>
              </a:rPr>
              <a:t>	- Fast CMEs drive shocks, key source of hazardous SEP events</a:t>
            </a:r>
          </a:p>
          <a:p>
            <a:pPr defTabSz="520700" eaLnBrk="1" hangingPunct="1"/>
            <a:r>
              <a:rPr lang="en-US" b="1" dirty="0">
                <a:solidFill>
                  <a:prstClr val="black"/>
                </a:solidFill>
              </a:rPr>
              <a:t>	- CMEs cause most moderate &amp; major geomagnetic storms </a:t>
            </a:r>
            <a:r>
              <a:rPr lang="en-US" b="1" dirty="0">
                <a:solidFill>
                  <a:prstClr val="black"/>
                </a:solidFill>
                <a:sym typeface="Wingdings" pitchFamily="2" charset="2"/>
              </a:rPr>
              <a:t></a:t>
            </a:r>
            <a:r>
              <a:rPr lang="en-US" b="1" dirty="0">
                <a:solidFill>
                  <a:prstClr val="black"/>
                </a:solidFill>
              </a:rPr>
              <a:t> maximum</a:t>
            </a:r>
          </a:p>
          <a:p>
            <a:pPr defTabSz="520700" eaLnBrk="1" hangingPunct="1"/>
            <a:endParaRPr lang="en-US" b="1" dirty="0">
              <a:solidFill>
                <a:prstClr val="black"/>
              </a:solidFill>
            </a:endParaRPr>
          </a:p>
          <a:p>
            <a:pPr defTabSz="520700" eaLnBrk="1" hangingPunct="1">
              <a:buFontTx/>
              <a:buChar char="•"/>
            </a:pPr>
            <a:r>
              <a:rPr lang="en-US" b="1" dirty="0">
                <a:solidFill>
                  <a:prstClr val="black"/>
                </a:solidFill>
              </a:rPr>
              <a:t> Earth-directed (halo) CMEs important for Space Weather</a:t>
            </a:r>
          </a:p>
          <a:p>
            <a:pPr defTabSz="520700" eaLnBrk="1" hangingPunct="1"/>
            <a:r>
              <a:rPr lang="en-US" b="1" dirty="0">
                <a:solidFill>
                  <a:prstClr val="black"/>
                </a:solidFill>
              </a:rPr>
              <a:t>	- Allow study of CME source regions near Sun center &amp; </a:t>
            </a:r>
          </a:p>
          <a:p>
            <a:pPr defTabSz="520700" eaLnBrk="1" hangingPunct="1"/>
            <a:r>
              <a:rPr lang="en-US" b="1" dirty="0">
                <a:solidFill>
                  <a:prstClr val="black"/>
                </a:solidFill>
              </a:rPr>
              <a:t>	- Sampling of internal CME structure along Sun-Earth line</a:t>
            </a:r>
          </a:p>
          <a:p>
            <a:pPr defTabSz="520700" eaLnBrk="1" hangingPunct="1"/>
            <a:endParaRPr lang="en-US" b="1" dirty="0">
              <a:solidFill>
                <a:prstClr val="black"/>
              </a:solidFill>
            </a:endParaRPr>
          </a:p>
          <a:p>
            <a:pPr defTabSz="520700" eaLnBrk="1" hangingPunct="1">
              <a:buFontTx/>
              <a:buChar char="•"/>
            </a:pPr>
            <a:r>
              <a:rPr lang="en-US" b="1" dirty="0">
                <a:solidFill>
                  <a:prstClr val="black"/>
                </a:solidFill>
              </a:rPr>
              <a:t> Near cycle </a:t>
            </a:r>
            <a:r>
              <a:rPr lang="en-US" b="1" dirty="0" err="1">
                <a:solidFill>
                  <a:prstClr val="black"/>
                </a:solidFill>
              </a:rPr>
              <a:t>maximium</a:t>
            </a:r>
            <a:r>
              <a:rPr lang="en-US" b="1" dirty="0">
                <a:solidFill>
                  <a:prstClr val="black"/>
                </a:solidFill>
              </a:rPr>
              <a:t>, storms are more severe  </a:t>
            </a:r>
          </a:p>
          <a:p>
            <a:pPr defTabSz="520700" eaLnBrk="1" hangingPunct="1"/>
            <a:r>
              <a:rPr lang="en-US" b="1" dirty="0">
                <a:solidFill>
                  <a:prstClr val="black"/>
                </a:solidFill>
              </a:rPr>
              <a:t>	</a:t>
            </a:r>
            <a:r>
              <a:rPr lang="en-US" b="1" dirty="0">
                <a:solidFill>
                  <a:prstClr val="black"/>
                </a:solidFill>
                <a:sym typeface="Wingdings" pitchFamily="2" charset="2"/>
              </a:rPr>
              <a:t> M</a:t>
            </a:r>
            <a:r>
              <a:rPr lang="en-US" b="1" dirty="0">
                <a:solidFill>
                  <a:prstClr val="black"/>
                </a:solidFill>
              </a:rPr>
              <a:t>ore multiple CMEs, both single mag. clouds &amp; complex </a:t>
            </a:r>
            <a:r>
              <a:rPr lang="en-US" b="1" dirty="0" err="1">
                <a:solidFill>
                  <a:prstClr val="black"/>
                </a:solidFill>
              </a:rPr>
              <a:t>ejecta</a:t>
            </a:r>
            <a:r>
              <a:rPr lang="en-US" b="1" dirty="0">
                <a:solidFill>
                  <a:prstClr val="black"/>
                </a:solidFill>
              </a:rPr>
              <a:t>, &amp;  </a:t>
            </a:r>
          </a:p>
          <a:p>
            <a:pPr defTabSz="520700" eaLnBrk="1" hangingPunct="1"/>
            <a:r>
              <a:rPr lang="en-US" b="1" dirty="0">
                <a:solidFill>
                  <a:prstClr val="black"/>
                </a:solidFill>
              </a:rPr>
              <a:t>	  more energetic activity, both at the Sun and at 1 AU</a:t>
            </a:r>
          </a:p>
          <a:p>
            <a:pPr defTabSz="520700" eaLnBrk="1" hangingPunct="1"/>
            <a:r>
              <a:rPr lang="en-US" b="1" dirty="0">
                <a:solidFill>
                  <a:prstClr val="black"/>
                </a:solidFill>
              </a:rPr>
              <a:t>	</a:t>
            </a:r>
            <a:r>
              <a:rPr lang="en-US" b="1" dirty="0" smtClean="0">
                <a:solidFill>
                  <a:prstClr val="black"/>
                </a:solidFill>
              </a:rPr>
              <a:t>- Fast </a:t>
            </a:r>
            <a:r>
              <a:rPr lang="en-US" b="1" dirty="0">
                <a:solidFill>
                  <a:prstClr val="black"/>
                </a:solidFill>
              </a:rPr>
              <a:t>streams/CIRs from CHs </a:t>
            </a:r>
            <a:r>
              <a:rPr lang="en-US" b="1" dirty="0" smtClean="0">
                <a:solidFill>
                  <a:prstClr val="black"/>
                </a:solidFill>
              </a:rPr>
              <a:t>can drive major </a:t>
            </a:r>
            <a:r>
              <a:rPr lang="en-US" b="1" dirty="0">
                <a:solidFill>
                  <a:prstClr val="black"/>
                </a:solidFill>
              </a:rPr>
              <a:t>storms </a:t>
            </a:r>
            <a:r>
              <a:rPr lang="en-US" b="1" dirty="0">
                <a:solidFill>
                  <a:prstClr val="black"/>
                </a:solidFill>
                <a:sym typeface="Wingdings" pitchFamily="2" charset="2"/>
              </a:rPr>
              <a:t> declining phase</a:t>
            </a:r>
            <a:endParaRPr lang="en-US" b="1" dirty="0">
              <a:solidFill>
                <a:prstClr val="black"/>
              </a:solidFill>
            </a:endParaRPr>
          </a:p>
          <a:p>
            <a:pPr defTabSz="520700" eaLnBrk="1" hangingPunct="1"/>
            <a:endParaRPr lang="en-US" b="1" dirty="0" smtClean="0">
              <a:solidFill>
                <a:prstClr val="black"/>
              </a:solidFill>
            </a:endParaRPr>
          </a:p>
          <a:p>
            <a:pPr defTabSz="520700" eaLnBrk="1" hangingPunct="1">
              <a:buFont typeface="Arial" pitchFamily="34" charset="0"/>
              <a:buChar char="•"/>
            </a:pPr>
            <a:r>
              <a:rPr lang="en-US" b="1" dirty="0" smtClean="0">
                <a:solidFill>
                  <a:prstClr val="black"/>
                </a:solidFill>
              </a:rPr>
              <a:t> </a:t>
            </a:r>
            <a:r>
              <a:rPr lang="en-US" b="1" dirty="0" err="1" smtClean="0">
                <a:solidFill>
                  <a:prstClr val="black"/>
                </a:solidFill>
              </a:rPr>
              <a:t>Heliospheric</a:t>
            </a:r>
            <a:r>
              <a:rPr lang="en-US" b="1" dirty="0" smtClean="0">
                <a:solidFill>
                  <a:prstClr val="black"/>
                </a:solidFill>
              </a:rPr>
              <a:t> imager data now used to produce 3-D reconstructions of CMEs and to improve our knowledge of </a:t>
            </a:r>
            <a:r>
              <a:rPr lang="en-US" b="1" dirty="0">
                <a:solidFill>
                  <a:prstClr val="black"/>
                </a:solidFill>
              </a:rPr>
              <a:t>Space </a:t>
            </a:r>
            <a:r>
              <a:rPr lang="en-US" b="1" dirty="0" smtClean="0">
                <a:solidFill>
                  <a:prstClr val="black"/>
                </a:solidFill>
              </a:rPr>
              <a:t>Weather</a:t>
            </a:r>
          </a:p>
          <a:p>
            <a:pPr defTabSz="520700" eaLnBrk="1" hangingPunct="1"/>
            <a:r>
              <a:rPr lang="en-US" b="1" dirty="0" smtClean="0">
                <a:solidFill>
                  <a:prstClr val="black"/>
                </a:solidFill>
              </a:rPr>
              <a:t>	- By ~ 2013 there will be no operating HIs capable of making </a:t>
            </a:r>
            <a:r>
              <a:rPr lang="en-US" b="1" dirty="0" err="1" smtClean="0">
                <a:solidFill>
                  <a:prstClr val="black"/>
                </a:solidFill>
              </a:rPr>
              <a:t>SWx</a:t>
            </a:r>
            <a:r>
              <a:rPr lang="en-US" b="1" dirty="0" smtClean="0">
                <a:solidFill>
                  <a:prstClr val="black"/>
                </a:solidFill>
              </a:rPr>
              <a:t> </a:t>
            </a:r>
          </a:p>
          <a:p>
            <a:pPr defTabSz="520700" eaLnBrk="1" hangingPunct="1"/>
            <a:r>
              <a:rPr lang="en-US" b="1" dirty="0" smtClean="0">
                <a:solidFill>
                  <a:prstClr val="black"/>
                </a:solidFill>
              </a:rPr>
              <a:t>	  measurements. </a:t>
            </a:r>
          </a:p>
          <a:p>
            <a:pPr defTabSz="520700" eaLnBrk="1" hangingPunct="1"/>
            <a:r>
              <a:rPr lang="en-US" b="1" dirty="0" smtClean="0">
                <a:solidFill>
                  <a:prstClr val="black"/>
                </a:solidFill>
              </a:rPr>
              <a:t>	- SOHO is aging. We need </a:t>
            </a:r>
            <a:r>
              <a:rPr lang="en-US" b="1" dirty="0" err="1" smtClean="0">
                <a:solidFill>
                  <a:prstClr val="black"/>
                </a:solidFill>
              </a:rPr>
              <a:t>followup</a:t>
            </a:r>
            <a:r>
              <a:rPr lang="en-US" b="1" dirty="0" smtClean="0">
                <a:solidFill>
                  <a:prstClr val="black"/>
                </a:solidFill>
              </a:rPr>
              <a:t> coronagraphs and HIs to observe and</a:t>
            </a:r>
          </a:p>
          <a:p>
            <a:pPr defTabSz="520700" eaLnBrk="1" hangingPunct="1"/>
            <a:r>
              <a:rPr lang="en-US" b="1" dirty="0" smtClean="0">
                <a:solidFill>
                  <a:prstClr val="black"/>
                </a:solidFill>
              </a:rPr>
              <a:t>	  study transients and forecast </a:t>
            </a:r>
            <a:r>
              <a:rPr lang="en-US" b="1" dirty="0" err="1" smtClean="0">
                <a:solidFill>
                  <a:prstClr val="black"/>
                </a:solidFill>
              </a:rPr>
              <a:t>SWx</a:t>
            </a:r>
            <a:r>
              <a:rPr lang="en-US" b="1" dirty="0" smtClean="0">
                <a:solidFill>
                  <a:prstClr val="black"/>
                </a:solidFill>
              </a:rPr>
              <a:t>. </a:t>
            </a:r>
          </a:p>
        </p:txBody>
      </p:sp>
      <p:sp>
        <p:nvSpPr>
          <p:cNvPr id="89092" name="Rectangle 4"/>
          <p:cNvSpPr>
            <a:spLocks noChangeArrowheads="1"/>
          </p:cNvSpPr>
          <p:nvPr/>
        </p:nvSpPr>
        <p:spPr bwMode="auto">
          <a:xfrm>
            <a:off x="1371600" y="609600"/>
            <a:ext cx="6096000" cy="76200"/>
          </a:xfrm>
          <a:prstGeom prst="rect">
            <a:avLst/>
          </a:prstGeom>
          <a:gradFill rotWithShape="0">
            <a:gsLst>
              <a:gs pos="0">
                <a:srgbClr val="FED910"/>
              </a:gs>
              <a:gs pos="100000">
                <a:srgbClr val="0D2B88"/>
              </a:gs>
            </a:gsLst>
            <a:path path="rect">
              <a:fillToRect l="100000" b="10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anchor="ctr" anchorCtr="1"/>
          <a:lstStyle/>
          <a:p>
            <a:pPr algn="ctr" eaLnBrk="1" hangingPunct="1">
              <a:spcBef>
                <a:spcPct val="20000"/>
              </a:spcBef>
            </a:pPr>
            <a:endParaRPr lang="en-US" sz="2000" b="1">
              <a:solidFill>
                <a:prstClr val="black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Nov. 2012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6E900C-AFDF-40D3-B15D-BA7D50421B0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Webb CMEs-SWx ISSTP12 Pune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9" name="Text Box 5"/>
          <p:cNvSpPr txBox="1">
            <a:spLocks noChangeArrowheads="1"/>
          </p:cNvSpPr>
          <p:nvPr/>
        </p:nvSpPr>
        <p:spPr bwMode="auto">
          <a:xfrm>
            <a:off x="693738" y="-1588"/>
            <a:ext cx="7715250" cy="884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1" hangingPunct="1"/>
            <a:r>
              <a:rPr lang="en-US" sz="2800" b="1" dirty="0">
                <a:solidFill>
                  <a:srgbClr val="C0504D"/>
                </a:solidFill>
              </a:rPr>
              <a:t>Storm Size vs. Assoc. Solar Wind Structures</a:t>
            </a:r>
          </a:p>
          <a:p>
            <a:pPr algn="ctr" eaLnBrk="1" hangingPunct="1"/>
            <a:r>
              <a:rPr lang="en-US" sz="2400" b="1" i="1" dirty="0">
                <a:solidFill>
                  <a:srgbClr val="C0504D"/>
                </a:solidFill>
              </a:rPr>
              <a:t>Flow types </a:t>
            </a:r>
            <a:r>
              <a:rPr lang="en-US" sz="2400" b="1" i="1" dirty="0" err="1">
                <a:solidFill>
                  <a:srgbClr val="C0504D"/>
                </a:solidFill>
              </a:rPr>
              <a:t>vs</a:t>
            </a:r>
            <a:r>
              <a:rPr lang="en-US" sz="2400" b="1" i="1" dirty="0">
                <a:solidFill>
                  <a:srgbClr val="C0504D"/>
                </a:solidFill>
              </a:rPr>
              <a:t> </a:t>
            </a:r>
            <a:r>
              <a:rPr lang="en-US" sz="2400" b="1" i="1" dirty="0" err="1">
                <a:solidFill>
                  <a:srgbClr val="C0504D"/>
                </a:solidFill>
              </a:rPr>
              <a:t>aa</a:t>
            </a:r>
            <a:r>
              <a:rPr lang="en-US" sz="2400" b="1" i="1" dirty="0">
                <a:solidFill>
                  <a:srgbClr val="C0504D"/>
                </a:solidFill>
              </a:rPr>
              <a:t> index: </a:t>
            </a:r>
            <a:r>
              <a:rPr lang="en-US" sz="2400" b="1" i="1" dirty="0" smtClean="0">
                <a:solidFill>
                  <a:srgbClr val="C0504D"/>
                </a:solidFill>
              </a:rPr>
              <a:t>1964-2011</a:t>
            </a:r>
            <a:endParaRPr lang="en-US" sz="2400" b="1" i="1" dirty="0">
              <a:solidFill>
                <a:srgbClr val="C0504D"/>
              </a:solidFill>
            </a:endParaRPr>
          </a:p>
        </p:txBody>
      </p:sp>
      <p:sp>
        <p:nvSpPr>
          <p:cNvPr id="57350" name="Text Box 6"/>
          <p:cNvSpPr txBox="1">
            <a:spLocks noChangeArrowheads="1"/>
          </p:cNvSpPr>
          <p:nvPr/>
        </p:nvSpPr>
        <p:spPr bwMode="auto">
          <a:xfrm>
            <a:off x="1607671" y="5410200"/>
            <a:ext cx="3616183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en-US" sz="1600" b="1" i="1" dirty="0">
                <a:solidFill>
                  <a:srgbClr val="C00000"/>
                </a:solidFill>
              </a:rPr>
              <a:t>Richardson et al., </a:t>
            </a:r>
            <a:r>
              <a:rPr lang="en-US" sz="1600" b="1" i="1" dirty="0" smtClean="0">
                <a:solidFill>
                  <a:srgbClr val="C00000"/>
                </a:solidFill>
              </a:rPr>
              <a:t>GRL (2000</a:t>
            </a:r>
            <a:r>
              <a:rPr lang="en-US" sz="1600" b="1" i="1" dirty="0">
                <a:solidFill>
                  <a:srgbClr val="C00000"/>
                </a:solidFill>
              </a:rPr>
              <a:t>; </a:t>
            </a:r>
            <a:r>
              <a:rPr lang="en-US" sz="1600" b="1" i="1" dirty="0" smtClean="0">
                <a:solidFill>
                  <a:srgbClr val="C00000"/>
                </a:solidFill>
              </a:rPr>
              <a:t>2002)</a:t>
            </a:r>
          </a:p>
          <a:p>
            <a:pPr eaLnBrk="1" hangingPunct="1"/>
            <a:r>
              <a:rPr lang="en-US" sz="1600" b="1" i="1" dirty="0" smtClean="0">
                <a:solidFill>
                  <a:srgbClr val="C00000"/>
                </a:solidFill>
              </a:rPr>
              <a:t>Richardson &amp; Cane, SWSC (2012)</a:t>
            </a:r>
            <a:endParaRPr lang="en-US" sz="1600" b="1" i="1" dirty="0">
              <a:solidFill>
                <a:srgbClr val="C00000"/>
              </a:solidFill>
            </a:endParaRPr>
          </a:p>
        </p:txBody>
      </p:sp>
      <p:sp>
        <p:nvSpPr>
          <p:cNvPr id="57351" name="Rectangle 7"/>
          <p:cNvSpPr>
            <a:spLocks noChangeArrowheads="1"/>
          </p:cNvSpPr>
          <p:nvPr/>
        </p:nvSpPr>
        <p:spPr bwMode="auto">
          <a:xfrm>
            <a:off x="1371600" y="838200"/>
            <a:ext cx="6096000" cy="76200"/>
          </a:xfrm>
          <a:prstGeom prst="rect">
            <a:avLst/>
          </a:prstGeom>
          <a:gradFill rotWithShape="0">
            <a:gsLst>
              <a:gs pos="0">
                <a:srgbClr val="FED910"/>
              </a:gs>
              <a:gs pos="100000">
                <a:srgbClr val="0D2B88"/>
              </a:gs>
            </a:gsLst>
            <a:path path="rect">
              <a:fillToRect l="100000" b="10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anchor="ctr" anchorCtr="1"/>
          <a:lstStyle/>
          <a:p>
            <a:pPr algn="ctr" eaLnBrk="1" hangingPunct="1">
              <a:spcBef>
                <a:spcPct val="20000"/>
              </a:spcBef>
            </a:pPr>
            <a:endParaRPr lang="en-US" sz="2000" b="1">
              <a:solidFill>
                <a:prstClr val="black"/>
              </a:solidFill>
            </a:endParaRPr>
          </a:p>
        </p:txBody>
      </p:sp>
      <p:sp>
        <p:nvSpPr>
          <p:cNvPr id="57353" name="Text Box 9"/>
          <p:cNvSpPr txBox="1">
            <a:spLocks noChangeArrowheads="1"/>
          </p:cNvSpPr>
          <p:nvPr/>
        </p:nvSpPr>
        <p:spPr bwMode="auto">
          <a:xfrm>
            <a:off x="6331153" y="1295400"/>
            <a:ext cx="2736647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en-US" b="1" u="sng" dirty="0" smtClean="0">
                <a:solidFill>
                  <a:srgbClr val="FF3300"/>
                </a:solidFill>
              </a:rPr>
              <a:t>Small - Medium Storms</a:t>
            </a:r>
          </a:p>
          <a:p>
            <a:pPr eaLnBrk="1" hangingPunct="1"/>
            <a:r>
              <a:rPr lang="en-US" sz="1600" b="1" i="1" dirty="0" smtClean="0">
                <a:solidFill>
                  <a:srgbClr val="FF3300"/>
                </a:solidFill>
              </a:rPr>
              <a:t>18% </a:t>
            </a:r>
            <a:r>
              <a:rPr lang="en-US" sz="1600" b="1" i="1" dirty="0" smtClean="0">
                <a:solidFill>
                  <a:srgbClr val="FF3300"/>
                </a:solidFill>
                <a:sym typeface="Wingdings" pitchFamily="2" charset="2"/>
              </a:rPr>
              <a:t> </a:t>
            </a:r>
            <a:r>
              <a:rPr lang="en-US" sz="1600" b="1" i="1" dirty="0">
                <a:solidFill>
                  <a:srgbClr val="FF3300"/>
                </a:solidFill>
                <a:sym typeface="Wingdings" pitchFamily="2" charset="2"/>
              </a:rPr>
              <a:t>ICMEs</a:t>
            </a:r>
            <a:endParaRPr lang="en-US" sz="1600" b="1" i="1" dirty="0">
              <a:solidFill>
                <a:srgbClr val="FF3300"/>
              </a:solidFill>
            </a:endParaRPr>
          </a:p>
          <a:p>
            <a:pPr eaLnBrk="1" hangingPunct="1"/>
            <a:r>
              <a:rPr lang="en-US" sz="1600" b="1" i="1" dirty="0" smtClean="0">
                <a:solidFill>
                  <a:srgbClr val="FF3300"/>
                </a:solidFill>
              </a:rPr>
              <a:t>75% </a:t>
            </a:r>
            <a:r>
              <a:rPr lang="en-US" sz="1600" b="1" i="1" dirty="0">
                <a:solidFill>
                  <a:srgbClr val="FF3300"/>
                </a:solidFill>
                <a:sym typeface="Wingdings" pitchFamily="2" charset="2"/>
              </a:rPr>
              <a:t> HS </a:t>
            </a:r>
            <a:r>
              <a:rPr lang="en-US" sz="1600" b="1" i="1" dirty="0" smtClean="0">
                <a:solidFill>
                  <a:srgbClr val="FF3300"/>
                </a:solidFill>
                <a:sym typeface="Wingdings" pitchFamily="2" charset="2"/>
              </a:rPr>
              <a:t>streams</a:t>
            </a:r>
          </a:p>
          <a:p>
            <a:pPr eaLnBrk="1" hangingPunct="1"/>
            <a:endParaRPr lang="en-US" sz="1600" b="1" i="1" dirty="0" smtClean="0">
              <a:solidFill>
                <a:srgbClr val="FF3300"/>
              </a:solidFill>
              <a:sym typeface="Wingdings" pitchFamily="2" charset="2"/>
            </a:endParaRPr>
          </a:p>
          <a:p>
            <a:pPr eaLnBrk="1" hangingPunct="1"/>
            <a:r>
              <a:rPr lang="en-US" b="1" u="sng" dirty="0" smtClean="0">
                <a:solidFill>
                  <a:srgbClr val="FF3300"/>
                </a:solidFill>
                <a:sym typeface="Wingdings" pitchFamily="2" charset="2"/>
              </a:rPr>
              <a:t>Large – Major Storms</a:t>
            </a:r>
          </a:p>
          <a:p>
            <a:pPr eaLnBrk="1" hangingPunct="1"/>
            <a:r>
              <a:rPr lang="en-US" sz="1600" b="1" i="1" dirty="0" smtClean="0">
                <a:solidFill>
                  <a:srgbClr val="FF3300"/>
                </a:solidFill>
              </a:rPr>
              <a:t>64% </a:t>
            </a:r>
            <a:r>
              <a:rPr lang="en-US" sz="1600" b="1" i="1" dirty="0" smtClean="0">
                <a:solidFill>
                  <a:srgbClr val="FF3300"/>
                </a:solidFill>
                <a:sym typeface="Wingdings" pitchFamily="2" charset="2"/>
              </a:rPr>
              <a:t> ICMEs</a:t>
            </a:r>
            <a:endParaRPr lang="en-US" sz="1600" b="1" i="1" dirty="0" smtClean="0">
              <a:solidFill>
                <a:srgbClr val="FF3300"/>
              </a:solidFill>
            </a:endParaRPr>
          </a:p>
          <a:p>
            <a:pPr eaLnBrk="1" hangingPunct="1"/>
            <a:r>
              <a:rPr lang="en-US" sz="1600" b="1" i="1" dirty="0" smtClean="0">
                <a:solidFill>
                  <a:srgbClr val="FF3300"/>
                </a:solidFill>
              </a:rPr>
              <a:t>39% </a:t>
            </a:r>
            <a:r>
              <a:rPr lang="en-US" sz="1600" b="1" i="1" dirty="0" smtClean="0">
                <a:solidFill>
                  <a:srgbClr val="FF3300"/>
                </a:solidFill>
                <a:sym typeface="Wingdings" pitchFamily="2" charset="2"/>
              </a:rPr>
              <a:t> HS streams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Nov. 2012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6E900C-AFDF-40D3-B15D-BA7D50421B0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Webb CMEs-SWx ISSTP12 Pune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1" name="Picture 10" descr="R-C_swsc12A01-fig4.jpg"/>
          <p:cNvPicPr>
            <a:picLocks noChangeAspect="1"/>
          </p:cNvPicPr>
          <p:nvPr/>
        </p:nvPicPr>
        <p:blipFill>
          <a:blip r:embed="rId2" cstate="print"/>
          <a:srcRect b="51069"/>
          <a:stretch>
            <a:fillRect/>
          </a:stretch>
        </p:blipFill>
        <p:spPr>
          <a:xfrm>
            <a:off x="-76200" y="1158308"/>
            <a:ext cx="6355080" cy="409949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324600" y="3429000"/>
            <a:ext cx="2736647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hangingPunct="1"/>
            <a:r>
              <a:rPr lang="en-US" b="1" u="sng" dirty="0" smtClean="0">
                <a:solidFill>
                  <a:srgbClr val="FF3300"/>
                </a:solidFill>
              </a:rPr>
              <a:t>Small - Medium Storms</a:t>
            </a:r>
          </a:p>
          <a:p>
            <a:pPr eaLnBrk="1" hangingPunct="1"/>
            <a:r>
              <a:rPr lang="en-US" sz="1600" b="1" i="1" dirty="0" smtClean="0">
                <a:solidFill>
                  <a:srgbClr val="FF3300"/>
                </a:solidFill>
              </a:rPr>
              <a:t>50% </a:t>
            </a:r>
            <a:r>
              <a:rPr lang="en-US" sz="1600" b="1" i="1" dirty="0" smtClean="0">
                <a:solidFill>
                  <a:srgbClr val="FF3300"/>
                </a:solidFill>
                <a:sym typeface="Wingdings" pitchFamily="2" charset="2"/>
              </a:rPr>
              <a:t> ICMEs</a:t>
            </a:r>
            <a:endParaRPr lang="en-US" sz="1600" b="1" i="1" dirty="0" smtClean="0">
              <a:solidFill>
                <a:srgbClr val="FF3300"/>
              </a:solidFill>
            </a:endParaRPr>
          </a:p>
          <a:p>
            <a:pPr eaLnBrk="1" hangingPunct="1"/>
            <a:r>
              <a:rPr lang="en-US" sz="1600" b="1" i="1" dirty="0" smtClean="0">
                <a:solidFill>
                  <a:srgbClr val="FF3300"/>
                </a:solidFill>
              </a:rPr>
              <a:t>44% </a:t>
            </a:r>
            <a:r>
              <a:rPr lang="en-US" sz="1600" b="1" i="1" dirty="0" smtClean="0">
                <a:solidFill>
                  <a:srgbClr val="FF3300"/>
                </a:solidFill>
                <a:sym typeface="Wingdings" pitchFamily="2" charset="2"/>
              </a:rPr>
              <a:t> HS streams</a:t>
            </a:r>
          </a:p>
          <a:p>
            <a:pPr eaLnBrk="1" hangingPunct="1"/>
            <a:endParaRPr lang="en-US" sz="2000" b="1" i="1" dirty="0" smtClean="0">
              <a:solidFill>
                <a:srgbClr val="FF3300"/>
              </a:solidFill>
              <a:sym typeface="Wingdings" pitchFamily="2" charset="2"/>
            </a:endParaRPr>
          </a:p>
          <a:p>
            <a:pPr eaLnBrk="1" hangingPunct="1"/>
            <a:r>
              <a:rPr lang="en-US" b="1" u="sng" dirty="0" smtClean="0">
                <a:solidFill>
                  <a:srgbClr val="FF3300"/>
                </a:solidFill>
                <a:sym typeface="Wingdings" pitchFamily="2" charset="2"/>
              </a:rPr>
              <a:t>Large – Major Storms</a:t>
            </a:r>
          </a:p>
          <a:p>
            <a:pPr eaLnBrk="1" hangingPunct="1"/>
            <a:r>
              <a:rPr lang="en-US" sz="1600" b="1" i="1" dirty="0" smtClean="0">
                <a:solidFill>
                  <a:srgbClr val="FF3300"/>
                </a:solidFill>
              </a:rPr>
              <a:t>94% </a:t>
            </a:r>
            <a:r>
              <a:rPr lang="en-US" sz="1600" b="1" i="1" dirty="0" smtClean="0">
                <a:solidFill>
                  <a:srgbClr val="FF3300"/>
                </a:solidFill>
                <a:sym typeface="Wingdings" pitchFamily="2" charset="2"/>
              </a:rPr>
              <a:t> ICMEs</a:t>
            </a:r>
            <a:endParaRPr lang="en-US" sz="1600" b="1" i="1" dirty="0" smtClean="0">
              <a:solidFill>
                <a:srgbClr val="FF3300"/>
              </a:solidFill>
            </a:endParaRPr>
          </a:p>
          <a:p>
            <a:pPr eaLnBrk="1" hangingPunct="1"/>
            <a:r>
              <a:rPr lang="en-US" sz="1600" b="1" i="1" dirty="0" smtClean="0">
                <a:solidFill>
                  <a:srgbClr val="FF3300"/>
                </a:solidFill>
              </a:rPr>
              <a:t>05% </a:t>
            </a:r>
            <a:r>
              <a:rPr lang="en-US" sz="1600" b="1" i="1" dirty="0" smtClean="0">
                <a:solidFill>
                  <a:srgbClr val="FF3300"/>
                </a:solidFill>
                <a:sym typeface="Wingdings" pitchFamily="2" charset="2"/>
              </a:rPr>
              <a:t> HS streams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6356" name="Picture 4"/>
          <p:cNvPicPr>
            <a:picLocks noChangeAspect="1" noChangeArrowheads="1"/>
          </p:cNvPicPr>
          <p:nvPr/>
        </p:nvPicPr>
        <p:blipFill>
          <a:blip r:embed="rId2" cstate="print"/>
          <a:srcRect l="2704" t="18586" r="47800" b="25050"/>
          <a:stretch>
            <a:fillRect/>
          </a:stretch>
        </p:blipFill>
        <p:spPr bwMode="auto">
          <a:xfrm>
            <a:off x="5486400" y="1066800"/>
            <a:ext cx="34290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76200"/>
            <a:ext cx="8534400" cy="838200"/>
          </a:xfrm>
        </p:spPr>
        <p:txBody>
          <a:bodyPr/>
          <a:lstStyle/>
          <a:p>
            <a:r>
              <a:rPr lang="en-US" dirty="0" smtClean="0">
                <a:solidFill>
                  <a:srgbClr val="C00000"/>
                </a:solidFill>
              </a:rPr>
              <a:t>Interplanetary Propagation Effects:</a:t>
            </a:r>
            <a:br>
              <a:rPr lang="en-US" dirty="0" smtClean="0">
                <a:solidFill>
                  <a:srgbClr val="C00000"/>
                </a:solidFill>
              </a:rPr>
            </a:br>
            <a:r>
              <a:rPr lang="en-US" dirty="0" smtClean="0">
                <a:solidFill>
                  <a:srgbClr val="C00000"/>
                </a:solidFill>
              </a:rPr>
              <a:t>CMEs </a:t>
            </a:r>
            <a:r>
              <a:rPr lang="en-US" dirty="0" smtClean="0">
                <a:solidFill>
                  <a:srgbClr val="C00000"/>
                </a:solidFill>
                <a:sym typeface="Wingdings" pitchFamily="2" charset="2"/>
              </a:rPr>
              <a:t> ICMEs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04800" y="1143000"/>
            <a:ext cx="5715000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1600" b="1" dirty="0" smtClean="0">
                <a:solidFill>
                  <a:srgbClr val="000000"/>
                </a:solidFill>
                <a:latin typeface="Arial" pitchFamily="34" charset="0"/>
              </a:rPr>
              <a:t> Reconnection in CMEs: Interchange reconnection can open some CME field lines, resulting in open embedded in closed field lines (e.g., </a:t>
            </a:r>
            <a:r>
              <a:rPr lang="da-DK" sz="1600" b="1" dirty="0" smtClean="0">
                <a:solidFill>
                  <a:srgbClr val="000000"/>
                </a:solidFill>
                <a:latin typeface="Arial" pitchFamily="34" charset="0"/>
              </a:rPr>
              <a:t>Gosling et al., GRL, 1995;</a:t>
            </a:r>
            <a:r>
              <a:rPr lang="es-ES" sz="1600" b="1" dirty="0" smtClean="0">
                <a:solidFill>
                  <a:srgbClr val="000000"/>
                </a:solidFill>
                <a:latin typeface="Arial" pitchFamily="34" charset="0"/>
              </a:rPr>
              <a:t> Lugaz et al., </a:t>
            </a:r>
            <a:r>
              <a:rPr lang="es-ES" sz="1600" b="1" dirty="0" err="1" smtClean="0">
                <a:solidFill>
                  <a:srgbClr val="000000"/>
                </a:solidFill>
                <a:latin typeface="Arial" pitchFamily="34" charset="0"/>
              </a:rPr>
              <a:t>ApJ</a:t>
            </a:r>
            <a:r>
              <a:rPr lang="es-ES" sz="1600" b="1" dirty="0" smtClean="0">
                <a:solidFill>
                  <a:srgbClr val="000000"/>
                </a:solidFill>
                <a:latin typeface="Arial" pitchFamily="34" charset="0"/>
              </a:rPr>
              <a:t> (2011) </a:t>
            </a:r>
            <a:r>
              <a:rPr lang="da-DK" sz="1600" b="1" dirty="0" smtClean="0">
                <a:solidFill>
                  <a:srgbClr val="000000"/>
                </a:solidFill>
                <a:latin typeface="Arial" pitchFamily="34" charset="0"/>
              </a:rPr>
              <a:t>)</a:t>
            </a:r>
            <a:r>
              <a:rPr lang="en-US" sz="1600" b="1" dirty="0" smtClean="0">
                <a:solidFill>
                  <a:srgbClr val="000000"/>
                </a:solidFill>
                <a:latin typeface="Arial" pitchFamily="34" charset="0"/>
              </a:rPr>
              <a:t>. </a:t>
            </a:r>
          </a:p>
          <a:p>
            <a:pPr>
              <a:buFont typeface="Arial" pitchFamily="34" charset="0"/>
              <a:buChar char="•"/>
            </a:pPr>
            <a:endParaRPr lang="en-US" sz="1600" b="1" dirty="0" smtClean="0">
              <a:solidFill>
                <a:srgbClr val="000000"/>
              </a:solidFill>
              <a:latin typeface="Arial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en-US" sz="1600" b="1" dirty="0" smtClean="0">
                <a:solidFill>
                  <a:srgbClr val="000000"/>
                </a:solidFill>
                <a:latin typeface="Arial" pitchFamily="34" charset="0"/>
              </a:rPr>
              <a:t> Interaction of Slow &amp; Fast CMEs: Gopalswamy et al., </a:t>
            </a:r>
            <a:r>
              <a:rPr lang="en-US" sz="1600" b="1" dirty="0" err="1" smtClean="0">
                <a:solidFill>
                  <a:srgbClr val="000000"/>
                </a:solidFill>
                <a:latin typeface="Arial" pitchFamily="34" charset="0"/>
              </a:rPr>
              <a:t>Ap.JL</a:t>
            </a:r>
            <a:r>
              <a:rPr lang="en-US" sz="1600" b="1" dirty="0" smtClean="0">
                <a:solidFill>
                  <a:srgbClr val="000000"/>
                </a:solidFill>
                <a:latin typeface="Arial" pitchFamily="34" charset="0"/>
              </a:rPr>
              <a:t> (2001)</a:t>
            </a:r>
          </a:p>
          <a:p>
            <a:pPr>
              <a:buFont typeface="Arial" pitchFamily="34" charset="0"/>
              <a:buChar char="•"/>
            </a:pPr>
            <a:endParaRPr lang="en-US" sz="1600" b="1" dirty="0" smtClean="0">
              <a:solidFill>
                <a:srgbClr val="000000"/>
              </a:solidFill>
              <a:latin typeface="Arial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en-US" sz="1600" b="1" dirty="0" smtClean="0">
                <a:solidFill>
                  <a:srgbClr val="000000"/>
                </a:solidFill>
                <a:latin typeface="Arial" pitchFamily="34" charset="0"/>
              </a:rPr>
              <a:t> CME Deflections: </a:t>
            </a:r>
            <a:r>
              <a:rPr lang="en-US" sz="1600" b="1" dirty="0" err="1" smtClean="0">
                <a:solidFill>
                  <a:srgbClr val="000000"/>
                </a:solidFill>
                <a:latin typeface="Arial" pitchFamily="34" charset="0"/>
              </a:rPr>
              <a:t>Isavnin</a:t>
            </a:r>
            <a:r>
              <a:rPr lang="en-US" sz="1600" b="1" dirty="0" smtClean="0">
                <a:solidFill>
                  <a:srgbClr val="000000"/>
                </a:solidFill>
                <a:latin typeface="Arial" pitchFamily="34" charset="0"/>
              </a:rPr>
              <a:t> et al, SP (2012); </a:t>
            </a:r>
            <a:r>
              <a:rPr lang="it-IT" sz="1600" b="1" dirty="0" smtClean="0">
                <a:solidFill>
                  <a:srgbClr val="000000"/>
                </a:solidFill>
                <a:latin typeface="Arial" pitchFamily="34" charset="0"/>
              </a:rPr>
              <a:t>Zuccarello et al., ApJ (2012) </a:t>
            </a:r>
            <a:endParaRPr lang="en-US" sz="1600" b="1" dirty="0" smtClean="0">
              <a:solidFill>
                <a:srgbClr val="000000"/>
              </a:solidFill>
              <a:latin typeface="Arial" pitchFamily="34" charset="0"/>
            </a:endParaRPr>
          </a:p>
          <a:p>
            <a:pPr>
              <a:buFont typeface="Arial" pitchFamily="34" charset="0"/>
              <a:buChar char="•"/>
            </a:pPr>
            <a:endParaRPr lang="en-US" sz="1600" b="1" dirty="0" smtClean="0">
              <a:solidFill>
                <a:srgbClr val="000000"/>
              </a:solidFill>
              <a:latin typeface="Arial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en-US" sz="1600" b="1" dirty="0" smtClean="0">
                <a:solidFill>
                  <a:srgbClr val="000000"/>
                </a:solidFill>
                <a:latin typeface="Arial" pitchFamily="34" charset="0"/>
              </a:rPr>
              <a:t> CME Rotations: </a:t>
            </a:r>
            <a:r>
              <a:rPr lang="en-US" sz="1600" b="1" dirty="0" err="1" smtClean="0">
                <a:solidFill>
                  <a:srgbClr val="000000"/>
                </a:solidFill>
                <a:latin typeface="Arial" pitchFamily="34" charset="0"/>
              </a:rPr>
              <a:t>Isavnin</a:t>
            </a:r>
            <a:r>
              <a:rPr lang="en-US" sz="1600" b="1" dirty="0" smtClean="0">
                <a:solidFill>
                  <a:srgbClr val="000000"/>
                </a:solidFill>
                <a:latin typeface="Arial" pitchFamily="34" charset="0"/>
              </a:rPr>
              <a:t> et al, SP (2012) </a:t>
            </a:r>
          </a:p>
          <a:p>
            <a:pPr>
              <a:buFont typeface="Arial" pitchFamily="34" charset="0"/>
              <a:buChar char="•"/>
            </a:pPr>
            <a:endParaRPr lang="en-US" sz="1600" b="1" dirty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6200" y="6457890"/>
            <a:ext cx="144780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eaLnBrk="1" hangingPunct="1"/>
            <a:endParaRPr lang="en-US" sz="2000" b="1" i="1" dirty="0">
              <a:solidFill>
                <a:srgbClr val="3333CC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733800" y="6553200"/>
            <a:ext cx="198120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eaLnBrk="1" hangingPunct="1"/>
            <a:endParaRPr lang="en-US" sz="2000" b="1" i="1" dirty="0">
              <a:solidFill>
                <a:srgbClr val="3333CC"/>
              </a:solidFill>
            </a:endParaRPr>
          </a:p>
        </p:txBody>
      </p:sp>
      <p:pic>
        <p:nvPicPr>
          <p:cNvPr id="13" name="Picture 4" descr="gopal_fg3_cannibal"/>
          <p:cNvPicPr>
            <a:picLocks noChangeAspect="1" noChangeArrowheads="1"/>
          </p:cNvPicPr>
          <p:nvPr/>
        </p:nvPicPr>
        <p:blipFill>
          <a:blip r:embed="rId3" cstate="print"/>
          <a:srcRect b="48014"/>
          <a:stretch>
            <a:fillRect/>
          </a:stretch>
        </p:blipFill>
        <p:spPr bwMode="auto">
          <a:xfrm>
            <a:off x="6096000" y="2514600"/>
            <a:ext cx="2718054" cy="2118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00400" y="4724400"/>
            <a:ext cx="5654040" cy="18294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6" name="Group 15"/>
          <p:cNvGrpSpPr>
            <a:grpSpLocks noChangeAspect="1"/>
          </p:cNvGrpSpPr>
          <p:nvPr/>
        </p:nvGrpSpPr>
        <p:grpSpPr>
          <a:xfrm>
            <a:off x="85865" y="4177665"/>
            <a:ext cx="2823068" cy="2451735"/>
            <a:chOff x="278815" y="2609847"/>
            <a:chExt cx="3136744" cy="2724151"/>
          </a:xfrm>
        </p:grpSpPr>
        <p:pic>
          <p:nvPicPr>
            <p:cNvPr id="17" name="Picture 2" descr="C:\Users\Angelos Vourlidas\Documents\Presentations\2012\4. AAS Ankorage\rotations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1409" y="2609847"/>
              <a:ext cx="2724150" cy="27241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TextBox 18"/>
            <p:cNvSpPr txBox="1"/>
            <p:nvPr/>
          </p:nvSpPr>
          <p:spPr>
            <a:xfrm>
              <a:off x="278815" y="2789035"/>
              <a:ext cx="1005262" cy="51296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173038" indent="-173038" eaLnBrk="0" hangingPunct="0">
                <a:buFont typeface="Arial" pitchFamily="34" charset="0"/>
                <a:buChar char="•"/>
              </a:pPr>
              <a:r>
                <a:rPr lang="en-US" sz="1200" i="0" dirty="0" smtClean="0">
                  <a:solidFill>
                    <a:srgbClr val="66FF33"/>
                  </a:solidFill>
                  <a:latin typeface="Arial" pitchFamily="34" charset="0"/>
                </a:rPr>
                <a:t>In-situ</a:t>
              </a:r>
              <a:endParaRPr lang="en-US" sz="1200" i="0" dirty="0">
                <a:solidFill>
                  <a:srgbClr val="66FF33"/>
                </a:solidFill>
                <a:latin typeface="Arial" pitchFamily="34" charset="0"/>
              </a:endParaRPr>
            </a:p>
            <a:p>
              <a:pPr marL="173038" indent="-173038" eaLnBrk="0" hangingPunct="0">
                <a:buFont typeface="Arial" pitchFamily="34" charset="0"/>
                <a:buChar char="•"/>
              </a:pPr>
              <a:r>
                <a:rPr lang="en-US" sz="1200" i="0" dirty="0" smtClean="0">
                  <a:solidFill>
                    <a:srgbClr val="FF0000"/>
                  </a:solidFill>
                  <a:latin typeface="Arial" pitchFamily="34" charset="0"/>
                </a:rPr>
                <a:t>Imaging</a:t>
              </a:r>
              <a:endParaRPr lang="en-US" sz="1200" i="0" dirty="0">
                <a:solidFill>
                  <a:srgbClr val="FF0000"/>
                </a:solidFill>
                <a:latin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89942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Text Box 2"/>
          <p:cNvSpPr txBox="1">
            <a:spLocks noChangeArrowheads="1"/>
          </p:cNvSpPr>
          <p:nvPr/>
        </p:nvSpPr>
        <p:spPr bwMode="auto">
          <a:xfrm>
            <a:off x="1219200" y="1676400"/>
            <a:ext cx="70866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endParaRPr lang="en-US" sz="2000" b="1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1028" name="Text Box 3"/>
          <p:cNvSpPr txBox="1">
            <a:spLocks noChangeArrowheads="1"/>
          </p:cNvSpPr>
          <p:nvPr/>
        </p:nvSpPr>
        <p:spPr bwMode="auto">
          <a:xfrm>
            <a:off x="381000" y="0"/>
            <a:ext cx="77724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sz="3600" b="1">
                <a:solidFill>
                  <a:srgbClr val="C0504D"/>
                </a:solidFill>
                <a:latin typeface="Arial" pitchFamily="34" charset="0"/>
              </a:rPr>
              <a:t>Solar Mass Ejection Imager (SMEI)</a:t>
            </a:r>
          </a:p>
        </p:txBody>
      </p:sp>
      <p:sp>
        <p:nvSpPr>
          <p:cNvPr id="1029" name="Text Box 4"/>
          <p:cNvSpPr txBox="1">
            <a:spLocks noChangeArrowheads="1"/>
          </p:cNvSpPr>
          <p:nvPr/>
        </p:nvSpPr>
        <p:spPr bwMode="auto">
          <a:xfrm>
            <a:off x="152400" y="762000"/>
            <a:ext cx="6019800" cy="329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b="1" dirty="0">
                <a:solidFill>
                  <a:prstClr val="black"/>
                </a:solidFill>
                <a:latin typeface="Arial" pitchFamily="34" charset="0"/>
              </a:rPr>
              <a:t> Proof-of-concept USAF experiment to detect &amp; </a:t>
            </a:r>
            <a:br>
              <a:rPr lang="en-US" b="1" dirty="0">
                <a:solidFill>
                  <a:prstClr val="black"/>
                </a:solidFill>
                <a:latin typeface="Arial" pitchFamily="34" charset="0"/>
              </a:rPr>
            </a:br>
            <a:r>
              <a:rPr lang="en-US" b="1" dirty="0">
                <a:solidFill>
                  <a:prstClr val="black"/>
                </a:solidFill>
                <a:latin typeface="Arial" pitchFamily="34" charset="0"/>
              </a:rPr>
              <a:t>  track CMEs in inner </a:t>
            </a:r>
            <a:r>
              <a:rPr lang="en-US" b="1" dirty="0" smtClean="0">
                <a:solidFill>
                  <a:prstClr val="black"/>
                </a:solidFill>
                <a:latin typeface="Arial" pitchFamily="34" charset="0"/>
              </a:rPr>
              <a:t>heliosphere - 2003.</a:t>
            </a:r>
            <a:endParaRPr lang="en-US" b="1" dirty="0">
              <a:solidFill>
                <a:prstClr val="black"/>
              </a:solidFill>
              <a:latin typeface="Arial" pitchFamily="34" charset="0"/>
            </a:endParaRP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b="1" dirty="0">
                <a:solidFill>
                  <a:prstClr val="black"/>
                </a:solidFill>
                <a:latin typeface="Arial" pitchFamily="34" charset="0"/>
              </a:rPr>
              <a:t> Challenge: to detect signal at 1% of background.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b="1" dirty="0">
                <a:solidFill>
                  <a:prstClr val="black"/>
                </a:solidFill>
                <a:latin typeface="Arial" pitchFamily="34" charset="0"/>
              </a:rPr>
              <a:t> SMEI observed for 8.5 years; turned off Sept.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b="1" dirty="0">
                <a:solidFill>
                  <a:prstClr val="black"/>
                </a:solidFill>
                <a:latin typeface="Arial" pitchFamily="34" charset="0"/>
              </a:rPr>
              <a:t> SMEI observed ~400 CMEs.</a:t>
            </a:r>
          </a:p>
          <a:p>
            <a:pPr eaLnBrk="1" hangingPunct="1">
              <a:lnSpc>
                <a:spcPct val="50000"/>
              </a:lnSpc>
              <a:spcBef>
                <a:spcPct val="50000"/>
              </a:spcBef>
            </a:pPr>
            <a:r>
              <a:rPr lang="en-US" sz="1600" b="1" i="1" dirty="0">
                <a:solidFill>
                  <a:prstClr val="black"/>
                </a:solidFill>
                <a:latin typeface="Arial" pitchFamily="34" charset="0"/>
              </a:rPr>
              <a:t>       </a:t>
            </a:r>
            <a:r>
              <a:rPr lang="en-US" sz="1600" b="1" i="1" dirty="0">
                <a:solidFill>
                  <a:srgbClr val="FF3300"/>
                </a:solidFill>
                <a:latin typeface="Arial" pitchFamily="34" charset="0"/>
              </a:rPr>
              <a:t>Rate is 0.3 CMEs/day</a:t>
            </a:r>
          </a:p>
          <a:p>
            <a:pPr eaLnBrk="1" hangingPunct="1">
              <a:lnSpc>
                <a:spcPct val="50000"/>
              </a:lnSpc>
              <a:spcBef>
                <a:spcPct val="50000"/>
              </a:spcBef>
            </a:pPr>
            <a:r>
              <a:rPr lang="en-US" sz="1600" b="1" i="1" dirty="0">
                <a:solidFill>
                  <a:srgbClr val="FF3300"/>
                </a:solidFill>
                <a:latin typeface="Arial" pitchFamily="34" charset="0"/>
              </a:rPr>
              <a:t>       Avg. brightness ~ 1 S10</a:t>
            </a:r>
          </a:p>
          <a:p>
            <a:pPr eaLnBrk="1" hangingPunct="1">
              <a:lnSpc>
                <a:spcPct val="50000"/>
              </a:lnSpc>
              <a:spcBef>
                <a:spcPct val="50000"/>
              </a:spcBef>
            </a:pPr>
            <a:r>
              <a:rPr lang="en-US" sz="1600" b="1" i="1" dirty="0">
                <a:solidFill>
                  <a:srgbClr val="FF3300"/>
                </a:solidFill>
                <a:latin typeface="Arial" pitchFamily="34" charset="0"/>
              </a:rPr>
              <a:t>       SMEI detected ~40 Earthward CMEs.  Could detect &amp;</a:t>
            </a:r>
          </a:p>
          <a:p>
            <a:pPr eaLnBrk="1" hangingPunct="1">
              <a:lnSpc>
                <a:spcPct val="50000"/>
              </a:lnSpc>
              <a:spcBef>
                <a:spcPct val="50000"/>
              </a:spcBef>
            </a:pPr>
            <a:r>
              <a:rPr lang="en-US" sz="1600" b="1" i="1" dirty="0">
                <a:solidFill>
                  <a:srgbClr val="FF3300"/>
                </a:solidFill>
                <a:latin typeface="Arial" pitchFamily="34" charset="0"/>
              </a:rPr>
              <a:t>          track CMEs 10–23 hr. before Earth arrival.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b="1" dirty="0">
                <a:solidFill>
                  <a:prstClr val="black"/>
                </a:solidFill>
                <a:latin typeface="Arial" pitchFamily="34" charset="0"/>
              </a:rPr>
              <a:t> SMEI also detected </a:t>
            </a:r>
            <a:r>
              <a:rPr lang="en-US" b="1" dirty="0" err="1">
                <a:solidFill>
                  <a:prstClr val="black"/>
                </a:solidFill>
                <a:latin typeface="Arial" pitchFamily="34" charset="0"/>
              </a:rPr>
              <a:t>auroral</a:t>
            </a:r>
            <a:r>
              <a:rPr lang="en-US" b="1" dirty="0">
                <a:solidFill>
                  <a:prstClr val="black"/>
                </a:solidFill>
                <a:latin typeface="Arial" pitchFamily="34" charset="0"/>
              </a:rPr>
              <a:t> light </a:t>
            </a:r>
            <a:r>
              <a:rPr lang="en-US" b="1" dirty="0" err="1">
                <a:solidFill>
                  <a:prstClr val="black"/>
                </a:solidFill>
                <a:latin typeface="Arial" pitchFamily="34" charset="0"/>
              </a:rPr>
              <a:t>geoactivity</a:t>
            </a:r>
            <a:r>
              <a:rPr lang="en-US" b="1" dirty="0">
                <a:solidFill>
                  <a:prstClr val="black"/>
                </a:solidFill>
                <a:latin typeface="Arial" pitchFamily="34" charset="0"/>
              </a:rPr>
              <a:t> (</a:t>
            </a:r>
            <a:r>
              <a:rPr lang="en-US" b="1" dirty="0" err="1">
                <a:solidFill>
                  <a:prstClr val="black"/>
                </a:solidFill>
                <a:latin typeface="Arial" pitchFamily="34" charset="0"/>
              </a:rPr>
              <a:t>Kp</a:t>
            </a:r>
            <a:r>
              <a:rPr lang="en-US" b="1" dirty="0">
                <a:solidFill>
                  <a:prstClr val="black"/>
                </a:solidFill>
                <a:latin typeface="Arial" pitchFamily="34" charset="0"/>
              </a:rPr>
              <a:t> &gt;4).</a:t>
            </a:r>
          </a:p>
        </p:txBody>
      </p:sp>
      <p:graphicFrame>
        <p:nvGraphicFramePr>
          <p:cNvPr id="1026" name="Object 9"/>
          <p:cNvGraphicFramePr>
            <a:graphicFrameLocks noChangeAspect="1"/>
          </p:cNvGraphicFramePr>
          <p:nvPr/>
        </p:nvGraphicFramePr>
        <p:xfrm>
          <a:off x="6248400" y="990600"/>
          <a:ext cx="2211388" cy="2874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563" name="Photo Editor Photo" r:id="rId4" imgW="4571429" imgH="5942857" progId="">
                  <p:embed/>
                </p:oleObj>
              </mc:Choice>
              <mc:Fallback>
                <p:oleObj name="Photo Editor Photo" r:id="rId4" imgW="4571429" imgH="5942857" progId="">
                  <p:embed/>
                  <p:pic>
                    <p:nvPicPr>
                      <p:cNvPr id="0" name="Object 9"/>
                      <p:cNvPicPr preferRelativeResize="0"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48400" y="990600"/>
                        <a:ext cx="2211388" cy="28749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30" name="Rectangle 11"/>
          <p:cNvSpPr>
            <a:spLocks noChangeArrowheads="1"/>
          </p:cNvSpPr>
          <p:nvPr/>
        </p:nvSpPr>
        <p:spPr bwMode="auto">
          <a:xfrm>
            <a:off x="1371600" y="685800"/>
            <a:ext cx="6096000" cy="76200"/>
          </a:xfrm>
          <a:prstGeom prst="rect">
            <a:avLst/>
          </a:prstGeom>
          <a:gradFill rotWithShape="0">
            <a:gsLst>
              <a:gs pos="0">
                <a:srgbClr val="FED910"/>
              </a:gs>
              <a:gs pos="100000">
                <a:srgbClr val="0D2B88"/>
              </a:gs>
            </a:gsLst>
            <a:path path="rect">
              <a:fillToRect l="100000" b="100000"/>
            </a:path>
          </a:gradFill>
          <a:ln w="9525">
            <a:noFill/>
            <a:miter lim="800000"/>
            <a:headEnd/>
            <a:tailEnd/>
          </a:ln>
        </p:spPr>
        <p:txBody>
          <a:bodyPr anchor="ctr" anchorCtr="1"/>
          <a:lstStyle/>
          <a:p>
            <a:pPr algn="ctr" eaLnBrk="1" hangingPunct="1">
              <a:spcBef>
                <a:spcPct val="20000"/>
              </a:spcBef>
            </a:pPr>
            <a:endParaRPr lang="en-US" sz="2000" b="1">
              <a:solidFill>
                <a:prstClr val="black"/>
              </a:solidFill>
              <a:latin typeface="Arial" pitchFamily="34" charset="0"/>
            </a:endParaRPr>
          </a:p>
        </p:txBody>
      </p:sp>
      <p:pic>
        <p:nvPicPr>
          <p:cNvPr id="1031" name="Picture 12" descr="smei_composite_18Feb200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4800" y="4114800"/>
            <a:ext cx="3984498" cy="20162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3" name="Text Box 14"/>
          <p:cNvSpPr txBox="1">
            <a:spLocks noChangeArrowheads="1"/>
          </p:cNvSpPr>
          <p:nvPr/>
        </p:nvSpPr>
        <p:spPr bwMode="auto">
          <a:xfrm>
            <a:off x="609600" y="6208713"/>
            <a:ext cx="35242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b="1" i="1">
                <a:solidFill>
                  <a:prstClr val="black"/>
                </a:solidFill>
                <a:latin typeface="Arial" pitchFamily="34" charset="0"/>
              </a:rPr>
              <a:t>SMEI Composite All-sky Image</a:t>
            </a:r>
            <a:endParaRPr lang="en-US" b="1" i="1">
              <a:solidFill>
                <a:srgbClr val="C0504D"/>
              </a:solidFill>
              <a:latin typeface="Arial" pitchFamily="34" charset="0"/>
            </a:endParaRPr>
          </a:p>
        </p:txBody>
      </p:sp>
      <p:sp>
        <p:nvSpPr>
          <p:cNvPr id="1034" name="Text Box 15"/>
          <p:cNvSpPr txBox="1">
            <a:spLocks noChangeArrowheads="1"/>
          </p:cNvSpPr>
          <p:nvPr/>
        </p:nvSpPr>
        <p:spPr bwMode="auto">
          <a:xfrm>
            <a:off x="4876800" y="6172200"/>
            <a:ext cx="34480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b="1" i="1">
                <a:solidFill>
                  <a:prstClr val="black"/>
                </a:solidFill>
                <a:latin typeface="Arial" pitchFamily="34" charset="0"/>
              </a:rPr>
              <a:t>Earth-directed CME, May 2003</a:t>
            </a: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07B59E0-A98B-49A3-8560-FBC853B35B2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3" name="CME_halo_2003_148_1653cm.avi">
            <a:hlinkClick r:id="" action="ppaction://media"/>
          </p:cNvPr>
          <p:cNvPicPr>
            <a:picLocks noRot="1" noChangeAspect="1"/>
          </p:cNvPicPr>
          <p:nvPr>
            <a:videoFile r:link="rId2"/>
          </p:nvPr>
        </p:nvPicPr>
        <p:blipFill>
          <a:blip r:embed="rId7" cstate="print"/>
          <a:stretch>
            <a:fillRect/>
          </a:stretch>
        </p:blipFill>
        <p:spPr>
          <a:xfrm>
            <a:off x="4575810" y="4091940"/>
            <a:ext cx="4110990" cy="20802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23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Text Box 2"/>
          <p:cNvSpPr txBox="1">
            <a:spLocks noChangeArrowheads="1"/>
          </p:cNvSpPr>
          <p:nvPr/>
        </p:nvSpPr>
        <p:spPr bwMode="auto">
          <a:xfrm>
            <a:off x="0" y="76200"/>
            <a:ext cx="913262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sz="3200" b="1" dirty="0">
                <a:solidFill>
                  <a:srgbClr val="C0504D"/>
                </a:solidFill>
                <a:latin typeface="Arial" pitchFamily="34" charset="0"/>
              </a:rPr>
              <a:t>SMEI </a:t>
            </a:r>
            <a:r>
              <a:rPr lang="en-US" sz="3200" b="1" dirty="0" smtClean="0">
                <a:solidFill>
                  <a:srgbClr val="C0504D"/>
                </a:solidFill>
                <a:latin typeface="Arial" pitchFamily="34" charset="0"/>
              </a:rPr>
              <a:t>3-D Reconstruction </a:t>
            </a:r>
            <a:r>
              <a:rPr lang="en-US" sz="3200" b="1" dirty="0">
                <a:solidFill>
                  <a:srgbClr val="C0504D"/>
                </a:solidFill>
                <a:latin typeface="Arial" pitchFamily="34" charset="0"/>
              </a:rPr>
              <a:t>of </a:t>
            </a:r>
            <a:r>
              <a:rPr lang="en-US" sz="3200" b="1" dirty="0" smtClean="0">
                <a:solidFill>
                  <a:srgbClr val="C0504D"/>
                </a:solidFill>
                <a:latin typeface="Arial" pitchFamily="34" charset="0"/>
              </a:rPr>
              <a:t>28 </a:t>
            </a:r>
            <a:r>
              <a:rPr lang="en-US" sz="3200" b="1" dirty="0">
                <a:solidFill>
                  <a:srgbClr val="C0504D"/>
                </a:solidFill>
                <a:latin typeface="Arial" pitchFamily="34" charset="0"/>
              </a:rPr>
              <a:t>Oct 2003 CME</a:t>
            </a:r>
          </a:p>
        </p:txBody>
      </p:sp>
      <p:pic>
        <p:nvPicPr>
          <p:cNvPr id="75779" name="Picture 3" descr="20031028_cme-C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53200" y="4151313"/>
            <a:ext cx="2020888" cy="202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5780" name="Text Box 7"/>
          <p:cNvSpPr txBox="1">
            <a:spLocks noChangeArrowheads="1"/>
          </p:cNvSpPr>
          <p:nvPr/>
        </p:nvSpPr>
        <p:spPr bwMode="auto">
          <a:xfrm>
            <a:off x="6526212" y="6188075"/>
            <a:ext cx="2084388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sz="1400" b="1" i="1" dirty="0">
                <a:solidFill>
                  <a:prstClr val="black"/>
                </a:solidFill>
                <a:latin typeface="Arial" pitchFamily="34" charset="0"/>
              </a:rPr>
              <a:t>28 Oct. X17 flare; halo </a:t>
            </a:r>
          </a:p>
          <a:p>
            <a:pPr eaLnBrk="1" hangingPunct="1"/>
            <a:r>
              <a:rPr lang="en-US" sz="1400" b="1" i="1" dirty="0">
                <a:solidFill>
                  <a:prstClr val="black"/>
                </a:solidFill>
                <a:latin typeface="Arial" pitchFamily="34" charset="0"/>
              </a:rPr>
              <a:t>CME: LASCO C2</a:t>
            </a:r>
          </a:p>
        </p:txBody>
      </p:sp>
      <p:sp>
        <p:nvSpPr>
          <p:cNvPr id="75782" name="Line 10"/>
          <p:cNvSpPr>
            <a:spLocks noChangeShapeType="1"/>
          </p:cNvSpPr>
          <p:nvPr/>
        </p:nvSpPr>
        <p:spPr bwMode="auto">
          <a:xfrm>
            <a:off x="6248400" y="2286000"/>
            <a:ext cx="10668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1" hangingPunct="1"/>
            <a:endParaRPr lang="en-US" sz="3600" b="1">
              <a:solidFill>
                <a:srgbClr val="C0504D"/>
              </a:solidFill>
              <a:latin typeface="Arial" pitchFamily="34" charset="0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6C24007-D249-4A06-8629-1C5A9E52C34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DFW CMEs SWx BC Mar12</a:t>
            </a:r>
          </a:p>
        </p:txBody>
      </p:sp>
      <p:pic>
        <p:nvPicPr>
          <p:cNvPr id="11" name="BJ_3D_with_mars.avi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5029200" y="609600"/>
            <a:ext cx="3505200" cy="3505200"/>
          </a:xfrm>
          <a:prstGeom prst="rect">
            <a:avLst/>
          </a:prstGeom>
        </p:spPr>
      </p:pic>
      <p:pic>
        <p:nvPicPr>
          <p:cNvPr id="14" name="Picture 13" descr="BJ_28_Oct_HR_ecliptic_cut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-457200" y="609600"/>
            <a:ext cx="5715000" cy="5715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>
                <p:cTn id="7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76200"/>
            <a:ext cx="7772400" cy="1143000"/>
          </a:xfrm>
        </p:spPr>
        <p:txBody>
          <a:bodyPr/>
          <a:lstStyle/>
          <a:p>
            <a:r>
              <a:rPr lang="en-US" dirty="0" smtClean="0">
                <a:solidFill>
                  <a:srgbClr val="C00000"/>
                </a:solidFill>
              </a:rPr>
              <a:t>Imaging the Heliosphere with STEREO</a:t>
            </a:r>
            <a:br>
              <a:rPr lang="en-US" dirty="0" smtClean="0">
                <a:solidFill>
                  <a:srgbClr val="C00000"/>
                </a:solidFill>
              </a:rPr>
            </a:br>
            <a:r>
              <a:rPr lang="en-US" dirty="0" smtClean="0">
                <a:solidFill>
                  <a:srgbClr val="C00000"/>
                </a:solidFill>
              </a:rPr>
              <a:t>White </a:t>
            </a:r>
            <a:r>
              <a:rPr lang="en-US" dirty="0">
                <a:solidFill>
                  <a:srgbClr val="C00000"/>
                </a:solidFill>
              </a:rPr>
              <a:t>Light </a:t>
            </a:r>
            <a:r>
              <a:rPr lang="en-US" dirty="0" smtClean="0">
                <a:solidFill>
                  <a:srgbClr val="C00000"/>
                </a:solidFill>
              </a:rPr>
              <a:t>Observations 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546074" y="5334000"/>
            <a:ext cx="4038600" cy="719931"/>
          </a:xfrm>
        </p:spPr>
        <p:txBody>
          <a:bodyPr/>
          <a:lstStyle/>
          <a:p>
            <a:endParaRPr lang="en-US" sz="2400" dirty="0"/>
          </a:p>
        </p:txBody>
      </p:sp>
      <p:pic>
        <p:nvPicPr>
          <p:cNvPr id="10" name="all_201002_larger.mp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0" y="1295400"/>
            <a:ext cx="9144000" cy="2328863"/>
          </a:xfrm>
          <a:prstGeom prst="rect">
            <a:avLst/>
          </a:prstGeom>
        </p:spPr>
      </p:pic>
      <p:pic>
        <p:nvPicPr>
          <p:cNvPr id="5" name="Picture 18" descr="stereo_orbits_times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72000" y="3733800"/>
            <a:ext cx="3962400" cy="2981325"/>
          </a:xfrm>
          <a:prstGeom prst="rect">
            <a:avLst/>
          </a:prstGeom>
          <a:noFill/>
        </p:spPr>
      </p:pic>
      <p:grpSp>
        <p:nvGrpSpPr>
          <p:cNvPr id="2" name="Group 21"/>
          <p:cNvGrpSpPr>
            <a:grpSpLocks noChangeAspect="1"/>
          </p:cNvGrpSpPr>
          <p:nvPr/>
        </p:nvGrpSpPr>
        <p:grpSpPr bwMode="auto">
          <a:xfrm>
            <a:off x="533402" y="3782122"/>
            <a:ext cx="3378293" cy="2923501"/>
            <a:chOff x="240" y="747"/>
            <a:chExt cx="4992" cy="4320"/>
          </a:xfrm>
        </p:grpSpPr>
        <p:pic>
          <p:nvPicPr>
            <p:cNvPr id="56" name="Picture 2" descr="8-13-01_top-iso1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240" y="747"/>
              <a:ext cx="4992" cy="43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7" name="Text Box 3"/>
            <p:cNvSpPr txBox="1">
              <a:spLocks noChangeArrowheads="1"/>
            </p:cNvSpPr>
            <p:nvPr/>
          </p:nvSpPr>
          <p:spPr bwMode="auto">
            <a:xfrm>
              <a:off x="1141" y="1013"/>
              <a:ext cx="490" cy="2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u="sng" kern="0" dirty="0">
                  <a:solidFill>
                    <a:srgbClr val="FF0000"/>
                  </a:solidFill>
                </a:rPr>
                <a:t>SCIP</a:t>
              </a:r>
            </a:p>
          </p:txBody>
        </p:sp>
        <p:sp>
          <p:nvSpPr>
            <p:cNvPr id="58" name="Text Box 5"/>
            <p:cNvSpPr txBox="1">
              <a:spLocks noChangeArrowheads="1"/>
            </p:cNvSpPr>
            <p:nvPr/>
          </p:nvSpPr>
          <p:spPr bwMode="auto">
            <a:xfrm>
              <a:off x="4019" y="3240"/>
              <a:ext cx="275" cy="2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u="sng" kern="0" dirty="0">
                  <a:solidFill>
                    <a:srgbClr val="FF0000"/>
                  </a:solidFill>
                </a:rPr>
                <a:t>HI</a:t>
              </a:r>
            </a:p>
          </p:txBody>
        </p:sp>
        <p:sp>
          <p:nvSpPr>
            <p:cNvPr id="59" name="Line 6"/>
            <p:cNvSpPr>
              <a:spLocks noChangeShapeType="1"/>
            </p:cNvSpPr>
            <p:nvPr/>
          </p:nvSpPr>
          <p:spPr bwMode="auto">
            <a:xfrm>
              <a:off x="1884" y="1588"/>
              <a:ext cx="644" cy="439"/>
            </a:xfrm>
            <a:prstGeom prst="line">
              <a:avLst/>
            </a:prstGeom>
            <a:noFill/>
            <a:ln w="19050">
              <a:solidFill>
                <a:srgbClr val="FF9933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1" name="Text Box 8"/>
            <p:cNvSpPr txBox="1">
              <a:spLocks noChangeArrowheads="1"/>
            </p:cNvSpPr>
            <p:nvPr/>
          </p:nvSpPr>
          <p:spPr bwMode="auto">
            <a:xfrm>
              <a:off x="624" y="4100"/>
              <a:ext cx="819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kern="0" dirty="0">
                  <a:solidFill>
                    <a:sysClr val="windowText" lastClr="000000"/>
                  </a:solidFill>
                </a:rPr>
                <a:t>SWAVES</a:t>
              </a:r>
            </a:p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kern="0" dirty="0">
                  <a:solidFill>
                    <a:sysClr val="windowText" lastClr="000000"/>
                  </a:solidFill>
                </a:rPr>
                <a:t>Boom (3x)</a:t>
              </a:r>
            </a:p>
          </p:txBody>
        </p:sp>
        <p:sp>
          <p:nvSpPr>
            <p:cNvPr id="62" name="Line 9"/>
            <p:cNvSpPr>
              <a:spLocks noChangeShapeType="1"/>
            </p:cNvSpPr>
            <p:nvPr/>
          </p:nvSpPr>
          <p:spPr bwMode="auto">
            <a:xfrm flipH="1" flipV="1">
              <a:off x="916" y="3828"/>
              <a:ext cx="479" cy="211"/>
            </a:xfrm>
            <a:prstGeom prst="line">
              <a:avLst/>
            </a:prstGeom>
            <a:noFill/>
            <a:ln w="19050">
              <a:solidFill>
                <a:srgbClr val="FF9933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3" name="Text Box 10">
              <a:hlinkClick r:id="" action="ppaction://noaction"/>
            </p:cNvPr>
            <p:cNvSpPr txBox="1">
              <a:spLocks noChangeArrowheads="1"/>
            </p:cNvSpPr>
            <p:nvPr/>
          </p:nvSpPr>
          <p:spPr bwMode="auto">
            <a:xfrm>
              <a:off x="4068" y="2583"/>
              <a:ext cx="581" cy="2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kern="0" dirty="0">
                  <a:solidFill>
                    <a:sysClr val="windowText" lastClr="000000"/>
                  </a:solidFill>
                </a:rPr>
                <a:t>Plastic</a:t>
              </a:r>
            </a:p>
          </p:txBody>
        </p:sp>
        <p:sp>
          <p:nvSpPr>
            <p:cNvPr id="64" name="Line 11"/>
            <p:cNvSpPr>
              <a:spLocks noChangeShapeType="1"/>
            </p:cNvSpPr>
            <p:nvPr/>
          </p:nvSpPr>
          <p:spPr bwMode="auto">
            <a:xfrm flipH="1" flipV="1">
              <a:off x="3702" y="2379"/>
              <a:ext cx="479" cy="211"/>
            </a:xfrm>
            <a:prstGeom prst="line">
              <a:avLst/>
            </a:prstGeom>
            <a:noFill/>
            <a:ln w="19050">
              <a:solidFill>
                <a:srgbClr val="FF9933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5" name="Text Box 12">
              <a:hlinkClick r:id="" action="ppaction://noaction"/>
            </p:cNvPr>
            <p:cNvSpPr txBox="1">
              <a:spLocks noChangeArrowheads="1"/>
            </p:cNvSpPr>
            <p:nvPr/>
          </p:nvSpPr>
          <p:spPr bwMode="auto">
            <a:xfrm>
              <a:off x="3055" y="4100"/>
              <a:ext cx="667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kern="0" dirty="0">
                  <a:solidFill>
                    <a:sysClr val="windowText" lastClr="000000"/>
                  </a:solidFill>
                </a:rPr>
                <a:t>IMPACT</a:t>
              </a:r>
            </a:p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kern="0" dirty="0">
                  <a:solidFill>
                    <a:sysClr val="windowText" lastClr="000000"/>
                  </a:solidFill>
                </a:rPr>
                <a:t>Boom</a:t>
              </a:r>
            </a:p>
          </p:txBody>
        </p:sp>
        <p:sp>
          <p:nvSpPr>
            <p:cNvPr id="66" name="Line 13"/>
            <p:cNvSpPr>
              <a:spLocks noChangeShapeType="1"/>
            </p:cNvSpPr>
            <p:nvPr/>
          </p:nvSpPr>
          <p:spPr bwMode="auto">
            <a:xfrm flipH="1" flipV="1">
              <a:off x="2914" y="3828"/>
              <a:ext cx="479" cy="209"/>
            </a:xfrm>
            <a:prstGeom prst="line">
              <a:avLst/>
            </a:prstGeom>
            <a:noFill/>
            <a:ln w="19050">
              <a:solidFill>
                <a:srgbClr val="FF9933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7" name="Text Box 14"/>
            <p:cNvSpPr txBox="1">
              <a:spLocks noChangeArrowheads="1"/>
            </p:cNvSpPr>
            <p:nvPr/>
          </p:nvSpPr>
          <p:spPr bwMode="auto">
            <a:xfrm>
              <a:off x="3984" y="3504"/>
              <a:ext cx="204" cy="4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8" name="Line 15"/>
            <p:cNvSpPr>
              <a:spLocks noChangeShapeType="1"/>
            </p:cNvSpPr>
            <p:nvPr/>
          </p:nvSpPr>
          <p:spPr bwMode="auto">
            <a:xfrm flipH="1" flipV="1">
              <a:off x="3505" y="3265"/>
              <a:ext cx="479" cy="209"/>
            </a:xfrm>
            <a:prstGeom prst="line">
              <a:avLst/>
            </a:prstGeom>
            <a:noFill/>
            <a:ln w="19050">
              <a:solidFill>
                <a:srgbClr val="FF9933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9" name="Text Box 16">
              <a:hlinkClick r:id="" action="ppaction://noaction"/>
            </p:cNvPr>
            <p:cNvSpPr txBox="1">
              <a:spLocks noChangeArrowheads="1"/>
            </p:cNvSpPr>
            <p:nvPr/>
          </p:nvSpPr>
          <p:spPr bwMode="auto">
            <a:xfrm>
              <a:off x="4607" y="1632"/>
              <a:ext cx="205" cy="4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dirty="0">
                <a:solidFill>
                  <a:sysClr val="windowText" lastClr="000000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799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12" repeatCount="indefinite" fill="remove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686800" y="6477000"/>
            <a:ext cx="45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prstClr val="white"/>
                </a:solidFill>
                <a:latin typeface="Corbel"/>
              </a:rPr>
              <a:t>9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819400" y="3059668"/>
            <a:ext cx="3962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white"/>
              </a:solidFill>
              <a:latin typeface="Corbel"/>
            </a:endParaRPr>
          </a:p>
        </p:txBody>
      </p:sp>
      <p:pic>
        <p:nvPicPr>
          <p:cNvPr id="2050" name="Picture 2" descr="C:\Users\Public\Documents\Talks\2011\Heliospheric Imaging Workshop\jmap-cme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0963" y="621267"/>
            <a:ext cx="6421437" cy="5932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Straight Arrow Connector 3"/>
          <p:cNvCxnSpPr/>
          <p:nvPr/>
        </p:nvCxnSpPr>
        <p:spPr>
          <a:xfrm flipH="1">
            <a:off x="2667000" y="5486400"/>
            <a:ext cx="914400" cy="76200"/>
          </a:xfrm>
          <a:prstGeom prst="straightConnector1">
            <a:avLst/>
          </a:prstGeom>
          <a:ln w="381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 flipV="1">
            <a:off x="3352800" y="3886200"/>
            <a:ext cx="838200" cy="228600"/>
          </a:xfrm>
          <a:prstGeom prst="straightConnector1">
            <a:avLst/>
          </a:prstGeom>
          <a:ln w="381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 flipV="1">
            <a:off x="4648200" y="2667000"/>
            <a:ext cx="609600" cy="577334"/>
          </a:xfrm>
          <a:prstGeom prst="straightConnector1">
            <a:avLst/>
          </a:prstGeom>
          <a:ln w="381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 flipV="1">
            <a:off x="6400800" y="1828800"/>
            <a:ext cx="228600" cy="838200"/>
          </a:xfrm>
          <a:prstGeom prst="straightConnector1">
            <a:avLst/>
          </a:prstGeom>
          <a:ln w="381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0" y="0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000" b="1" dirty="0" smtClean="0">
                <a:solidFill>
                  <a:prstClr val="white"/>
                </a:solidFill>
                <a:latin typeface="Corbel"/>
              </a:rPr>
              <a:t>CME Anatomy Science</a:t>
            </a:r>
            <a:endParaRPr lang="en-US" sz="2000" b="1" dirty="0">
              <a:solidFill>
                <a:prstClr val="white"/>
              </a:solidFill>
              <a:latin typeface="Corbel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0" y="6581001"/>
            <a:ext cx="9144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200" i="1" dirty="0" smtClean="0">
                <a:solidFill>
                  <a:srgbClr val="D6ECFF">
                    <a:lumMod val="90000"/>
                  </a:srgbClr>
                </a:solidFill>
                <a:latin typeface="Times New Roman" pitchFamily="18" charset="0"/>
                <a:cs typeface="Times New Roman" pitchFamily="18" charset="0"/>
              </a:rPr>
              <a:t>Howard &amp; </a:t>
            </a:r>
            <a:r>
              <a:rPr lang="en-US" sz="1200" i="1" dirty="0" err="1" smtClean="0">
                <a:solidFill>
                  <a:srgbClr val="D6ECFF">
                    <a:lumMod val="90000"/>
                  </a:srgbClr>
                </a:solidFill>
                <a:latin typeface="Times New Roman" pitchFamily="18" charset="0"/>
                <a:cs typeface="Times New Roman" pitchFamily="18" charset="0"/>
              </a:rPr>
              <a:t>DeForest</a:t>
            </a:r>
            <a:r>
              <a:rPr lang="en-US" sz="1200" i="1" dirty="0" smtClean="0">
                <a:solidFill>
                  <a:srgbClr val="D6ECFF">
                    <a:lumMod val="90000"/>
                  </a:srgb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200" i="1" dirty="0" err="1" smtClean="0">
                <a:solidFill>
                  <a:srgbClr val="D6ECFF">
                    <a:lumMod val="90000"/>
                  </a:srgbClr>
                </a:solidFill>
                <a:latin typeface="Times New Roman" pitchFamily="18" charset="0"/>
                <a:cs typeface="Times New Roman" pitchFamily="18" charset="0"/>
              </a:rPr>
              <a:t>ApJ</a:t>
            </a:r>
            <a:r>
              <a:rPr lang="en-US" sz="1200" i="1" dirty="0" smtClean="0">
                <a:solidFill>
                  <a:srgbClr val="D6ECFF">
                    <a:lumMod val="90000"/>
                  </a:srgbClr>
                </a:solidFill>
                <a:latin typeface="Times New Roman" pitchFamily="18" charset="0"/>
                <a:cs typeface="Times New Roman" pitchFamily="18" charset="0"/>
              </a:rPr>
              <a:t>,  2012</a:t>
            </a:r>
            <a:endParaRPr lang="en-US" sz="1200" i="1" dirty="0">
              <a:solidFill>
                <a:srgbClr val="D6ECFF">
                  <a:lumMod val="90000"/>
                </a:srgb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1602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686800" y="6477000"/>
            <a:ext cx="45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white"/>
                </a:solidFill>
                <a:latin typeface="Corbel"/>
              </a:rPr>
              <a:t>10</a:t>
            </a:r>
            <a:endParaRPr lang="en-US" dirty="0">
              <a:solidFill>
                <a:prstClr val="white"/>
              </a:solidFill>
              <a:latin typeface="Corbe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819400" y="3059668"/>
            <a:ext cx="3962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white"/>
              </a:solidFill>
              <a:latin typeface="Corbel"/>
            </a:endParaRPr>
          </a:p>
        </p:txBody>
      </p:sp>
      <p:pic>
        <p:nvPicPr>
          <p:cNvPr id="3074" name="Picture 2" descr="C:\Users\Public\Documents\Talks\2011\SPD Meeting\cor2-fluxrope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2600" y="1435100"/>
            <a:ext cx="4851400" cy="4965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Public\Documents\Talks\2011\SPD Meeting\hi2-fluxrop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130300"/>
            <a:ext cx="3416300" cy="5118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715000" y="1066800"/>
            <a:ext cx="21336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white"/>
                </a:solidFill>
                <a:latin typeface="Corbel"/>
              </a:rPr>
              <a:t>COR-2A</a:t>
            </a:r>
            <a:endParaRPr lang="en-US" dirty="0">
              <a:solidFill>
                <a:prstClr val="white"/>
              </a:solidFill>
              <a:latin typeface="Corbel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066800" y="1066800"/>
            <a:ext cx="21336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white"/>
                </a:solidFill>
                <a:latin typeface="Corbel"/>
              </a:rPr>
              <a:t>HI-2A</a:t>
            </a:r>
            <a:endParaRPr lang="en-US" dirty="0">
              <a:solidFill>
                <a:prstClr val="white"/>
              </a:solidFill>
              <a:latin typeface="Corbel"/>
            </a:endParaRPr>
          </a:p>
        </p:txBody>
      </p:sp>
      <p:sp>
        <p:nvSpPr>
          <p:cNvPr id="4" name="Oval 3"/>
          <p:cNvSpPr/>
          <p:nvPr/>
        </p:nvSpPr>
        <p:spPr>
          <a:xfrm rot="19901629">
            <a:off x="5424863" y="2751523"/>
            <a:ext cx="1606767" cy="1752600"/>
          </a:xfrm>
          <a:prstGeom prst="ellipse">
            <a:avLst/>
          </a:prstGeom>
          <a:noFill/>
          <a:ln w="38100">
            <a:solidFill>
              <a:srgbClr val="FFFF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2168434" y="2429691"/>
            <a:ext cx="692332" cy="1593669"/>
          </a:xfrm>
          <a:custGeom>
            <a:avLst/>
            <a:gdLst>
              <a:gd name="connsiteX0" fmla="*/ 378823 w 692332"/>
              <a:gd name="connsiteY0" fmla="*/ 1593669 h 1593669"/>
              <a:gd name="connsiteX1" fmla="*/ 352697 w 692332"/>
              <a:gd name="connsiteY1" fmla="*/ 992778 h 1593669"/>
              <a:gd name="connsiteX2" fmla="*/ 235132 w 692332"/>
              <a:gd name="connsiteY2" fmla="*/ 522515 h 1593669"/>
              <a:gd name="connsiteX3" fmla="*/ 0 w 692332"/>
              <a:gd name="connsiteY3" fmla="*/ 0 h 1593669"/>
              <a:gd name="connsiteX4" fmla="*/ 457200 w 692332"/>
              <a:gd name="connsiteY4" fmla="*/ 261258 h 1593669"/>
              <a:gd name="connsiteX5" fmla="*/ 692332 w 692332"/>
              <a:gd name="connsiteY5" fmla="*/ 862149 h 1593669"/>
              <a:gd name="connsiteX6" fmla="*/ 666206 w 692332"/>
              <a:gd name="connsiteY6" fmla="*/ 1449978 h 1593669"/>
              <a:gd name="connsiteX7" fmla="*/ 431075 w 692332"/>
              <a:gd name="connsiteY7" fmla="*/ 1593669 h 15936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92332" h="1593669">
                <a:moveTo>
                  <a:pt x="378823" y="1593669"/>
                </a:moveTo>
                <a:lnTo>
                  <a:pt x="352697" y="992778"/>
                </a:lnTo>
                <a:lnTo>
                  <a:pt x="235132" y="522515"/>
                </a:lnTo>
                <a:lnTo>
                  <a:pt x="0" y="0"/>
                </a:lnTo>
                <a:lnTo>
                  <a:pt x="457200" y="261258"/>
                </a:lnTo>
                <a:lnTo>
                  <a:pt x="692332" y="862149"/>
                </a:lnTo>
                <a:lnTo>
                  <a:pt x="666206" y="1449978"/>
                </a:lnTo>
                <a:lnTo>
                  <a:pt x="431075" y="1593669"/>
                </a:lnTo>
              </a:path>
            </a:pathLst>
          </a:custGeom>
          <a:ln w="38100">
            <a:solidFill>
              <a:srgbClr val="FFFF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0" y="5709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400" b="1" dirty="0" smtClean="0">
                <a:solidFill>
                  <a:prstClr val="white"/>
                </a:solidFill>
                <a:latin typeface="Corbel"/>
              </a:rPr>
              <a:t>Track CME Flux Rope in </a:t>
            </a:r>
            <a:r>
              <a:rPr lang="en-US" sz="2400" b="1" dirty="0" err="1" smtClean="0">
                <a:solidFill>
                  <a:prstClr val="white"/>
                </a:solidFill>
                <a:latin typeface="Corbel"/>
              </a:rPr>
              <a:t>Heliosphere</a:t>
            </a:r>
            <a:endParaRPr lang="en-US" sz="2400" b="1" dirty="0">
              <a:solidFill>
                <a:prstClr val="white"/>
              </a:solidFill>
              <a:latin typeface="Corbel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0" y="6581001"/>
            <a:ext cx="9144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200" i="1" dirty="0" smtClean="0">
                <a:solidFill>
                  <a:srgbClr val="D6ECFF">
                    <a:lumMod val="90000"/>
                  </a:srgbClr>
                </a:solidFill>
                <a:latin typeface="Times New Roman" pitchFamily="18" charset="0"/>
                <a:cs typeface="Times New Roman" pitchFamily="18" charset="0"/>
              </a:rPr>
              <a:t>Howard &amp; </a:t>
            </a:r>
            <a:r>
              <a:rPr lang="en-US" sz="1200" i="1" dirty="0" err="1" smtClean="0">
                <a:solidFill>
                  <a:srgbClr val="D6ECFF">
                    <a:lumMod val="90000"/>
                  </a:srgbClr>
                </a:solidFill>
                <a:latin typeface="Times New Roman" pitchFamily="18" charset="0"/>
                <a:cs typeface="Times New Roman" pitchFamily="18" charset="0"/>
              </a:rPr>
              <a:t>DeForest</a:t>
            </a:r>
            <a:r>
              <a:rPr lang="en-US" sz="1200" i="1" dirty="0" smtClean="0">
                <a:solidFill>
                  <a:srgbClr val="D6ECFF">
                    <a:lumMod val="90000"/>
                  </a:srgb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200" i="1" dirty="0" err="1" smtClean="0">
                <a:solidFill>
                  <a:srgbClr val="D6ECFF">
                    <a:lumMod val="90000"/>
                  </a:srgbClr>
                </a:solidFill>
                <a:latin typeface="Times New Roman" pitchFamily="18" charset="0"/>
                <a:cs typeface="Times New Roman" pitchFamily="18" charset="0"/>
              </a:rPr>
              <a:t>ApJ</a:t>
            </a:r>
            <a:r>
              <a:rPr lang="en-US" sz="1200" i="1" dirty="0" smtClean="0">
                <a:solidFill>
                  <a:srgbClr val="D6ECFF">
                    <a:lumMod val="90000"/>
                  </a:srgbClr>
                </a:solidFill>
                <a:latin typeface="Times New Roman" pitchFamily="18" charset="0"/>
                <a:cs typeface="Times New Roman" pitchFamily="18" charset="0"/>
              </a:rPr>
              <a:t>,  2012</a:t>
            </a:r>
            <a:endParaRPr lang="en-US" sz="1200" i="1" dirty="0">
              <a:solidFill>
                <a:srgbClr val="D6ECFF">
                  <a:lumMod val="90000"/>
                </a:srgb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5753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200" b="1" dirty="0" smtClean="0">
                <a:solidFill>
                  <a:srgbClr val="C00000"/>
                </a:solidFill>
                <a:cs typeface="Arial" charset="0"/>
              </a:rPr>
              <a:t>December 2008 CME – HIs &amp; In-situ Obs.</a:t>
            </a:r>
          </a:p>
        </p:txBody>
      </p:sp>
      <p:sp>
        <p:nvSpPr>
          <p:cNvPr id="98307" name="Rectangle 8"/>
          <p:cNvSpPr>
            <a:spLocks noGrp="1" noChangeArrowheads="1"/>
          </p:cNvSpPr>
          <p:nvPr>
            <p:ph type="body" sz="half" idx="1"/>
          </p:nvPr>
        </p:nvSpPr>
        <p:spPr>
          <a:xfrm>
            <a:off x="76200" y="1219200"/>
            <a:ext cx="2286000" cy="4986338"/>
          </a:xfrm>
        </p:spPr>
        <p:txBody>
          <a:bodyPr/>
          <a:lstStyle/>
          <a:p>
            <a:pPr eaLnBrk="1" hangingPunct="1"/>
            <a:r>
              <a:rPr lang="en-US" sz="1600" b="1" dirty="0" smtClean="0">
                <a:cs typeface="Arial" charset="0"/>
              </a:rPr>
              <a:t>Assoc. with N eruptive prominence</a:t>
            </a:r>
          </a:p>
          <a:p>
            <a:pPr eaLnBrk="1" hangingPunct="1"/>
            <a:r>
              <a:rPr lang="en-US" sz="1600" b="1" dirty="0" smtClean="0">
                <a:cs typeface="Arial" charset="0"/>
              </a:rPr>
              <a:t>Earth directed &amp; seen at ACE</a:t>
            </a:r>
          </a:p>
          <a:p>
            <a:pPr eaLnBrk="1" hangingPunct="1"/>
            <a:r>
              <a:rPr lang="en-US" sz="1600" b="1" dirty="0" smtClean="0">
                <a:cs typeface="Arial" charset="0"/>
              </a:rPr>
              <a:t>Dotted lines are at the times when structure boundaries in HI2 crosses the LOS to ACE</a:t>
            </a:r>
          </a:p>
          <a:p>
            <a:pPr eaLnBrk="1" hangingPunct="1"/>
            <a:r>
              <a:rPr lang="en-US" sz="1600" b="1" dirty="0" smtClean="0">
                <a:solidFill>
                  <a:srgbClr val="FF0000"/>
                </a:solidFill>
                <a:cs typeface="Arial" charset="0"/>
              </a:rPr>
              <a:t>Only modestly </a:t>
            </a:r>
            <a:r>
              <a:rPr lang="en-US" sz="1600" b="1" dirty="0" err="1" smtClean="0">
                <a:solidFill>
                  <a:srgbClr val="FF0000"/>
                </a:solidFill>
                <a:cs typeface="Arial" charset="0"/>
              </a:rPr>
              <a:t>geoeffective</a:t>
            </a:r>
            <a:r>
              <a:rPr lang="en-US" sz="1600" b="1" dirty="0" smtClean="0">
                <a:solidFill>
                  <a:srgbClr val="FF0000"/>
                </a:solidFill>
                <a:cs typeface="Arial" charset="0"/>
              </a:rPr>
              <a:t>: </a:t>
            </a:r>
            <a:r>
              <a:rPr lang="en-US" sz="1600" b="1" dirty="0" err="1" smtClean="0">
                <a:solidFill>
                  <a:srgbClr val="FF0000"/>
                </a:solidFill>
                <a:cs typeface="Arial" charset="0"/>
              </a:rPr>
              <a:t>Kp</a:t>
            </a:r>
            <a:r>
              <a:rPr lang="en-US" sz="1600" b="1" dirty="0" smtClean="0">
                <a:solidFill>
                  <a:srgbClr val="FF0000"/>
                </a:solidFill>
                <a:cs typeface="Arial" charset="0"/>
              </a:rPr>
              <a:t>=3 for ~1 day</a:t>
            </a:r>
          </a:p>
          <a:p>
            <a:pPr eaLnBrk="1" hangingPunct="1"/>
            <a:r>
              <a:rPr lang="en-US" sz="1600" b="1" dirty="0" smtClean="0">
                <a:solidFill>
                  <a:srgbClr val="FF0000"/>
                </a:solidFill>
                <a:cs typeface="Arial" charset="0"/>
              </a:rPr>
              <a:t>CME core may have passed to north</a:t>
            </a:r>
          </a:p>
          <a:p>
            <a:pPr eaLnBrk="1" hangingPunct="1"/>
            <a:endParaRPr lang="en-US" sz="1600" b="1" dirty="0" smtClean="0">
              <a:solidFill>
                <a:srgbClr val="000066"/>
              </a:solidFill>
              <a:cs typeface="Arial" charset="0"/>
            </a:endParaRPr>
          </a:p>
          <a:p>
            <a:pPr eaLnBrk="1" hangingPunct="1"/>
            <a:r>
              <a:rPr lang="en-US" sz="1600" b="1" i="1" dirty="0" smtClean="0">
                <a:solidFill>
                  <a:srgbClr val="C00000"/>
                </a:solidFill>
                <a:cs typeface="Arial" charset="0"/>
              </a:rPr>
              <a:t>Davis et al. (2009)</a:t>
            </a:r>
          </a:p>
          <a:p>
            <a:pPr eaLnBrk="1" hangingPunct="1">
              <a:buFontTx/>
              <a:buNone/>
            </a:pPr>
            <a:endParaRPr lang="en-US" sz="1600" dirty="0" smtClean="0"/>
          </a:p>
        </p:txBody>
      </p:sp>
      <p:sp>
        <p:nvSpPr>
          <p:cNvPr id="98308" name="Rectangle 9"/>
          <p:cNvSpPr>
            <a:spLocks noGrp="1" noChangeArrowheads="1"/>
          </p:cNvSpPr>
          <p:nvPr>
            <p:ph sz="half" idx="2"/>
          </p:nvPr>
        </p:nvSpPr>
        <p:spPr/>
        <p:txBody>
          <a:bodyPr/>
          <a:lstStyle/>
          <a:p>
            <a:pPr eaLnBrk="1" hangingPunct="1"/>
            <a:endParaRPr lang="en-US" sz="1600" smtClean="0"/>
          </a:p>
        </p:txBody>
      </p:sp>
      <p:pic>
        <p:nvPicPr>
          <p:cNvPr id="98309" name="Picture 5" descr="figure2"/>
          <p:cNvPicPr>
            <a:picLocks noChangeAspect="1" noChangeArrowheads="1"/>
          </p:cNvPicPr>
          <p:nvPr/>
        </p:nvPicPr>
        <p:blipFill>
          <a:blip r:embed="rId3" cstate="print"/>
          <a:srcRect l="20647"/>
          <a:stretch>
            <a:fillRect/>
          </a:stretch>
        </p:blipFill>
        <p:spPr bwMode="auto">
          <a:xfrm>
            <a:off x="2209800" y="990600"/>
            <a:ext cx="3429000" cy="5761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8310" name="Picture 7" descr="figure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18025" y="838200"/>
            <a:ext cx="4473575" cy="5991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6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2_ST-SECCHI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1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1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5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6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7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8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1_Metro">
  <a:themeElements>
    <a:clrScheme name="Metro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Metro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8_SEB_r2">
  <a:themeElements>
    <a:clrScheme name="26_SEB_r2 8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3399"/>
      </a:hlink>
      <a:folHlink>
        <a:srgbClr val="B2B2B2"/>
      </a:folHlink>
    </a:clrScheme>
    <a:fontScheme name="26_SEB_r2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5875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5875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26_SEB_r2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6_SEB_r2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6_SEB_r2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6_SEB_r2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6_SEB_r2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6_SEB_r2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6_SEB_r2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6_SEB_r2 8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003399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3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4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27_SEB_r2">
  <a:themeElements>
    <a:clrScheme name="26_SEB_r2 8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3399"/>
      </a:hlink>
      <a:folHlink>
        <a:srgbClr val="B2B2B2"/>
      </a:folHlink>
    </a:clrScheme>
    <a:fontScheme name="26_SEB_r2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5875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5875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26_SEB_r2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6_SEB_r2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6_SEB_r2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6_SEB_r2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6_SEB_r2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6_SEB_r2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6_SEB_r2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6_SEB_r2 8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003399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26_SEB_r2">
  <a:themeElements>
    <a:clrScheme name="26_SEB_r2 8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3399"/>
      </a:hlink>
      <a:folHlink>
        <a:srgbClr val="B2B2B2"/>
      </a:folHlink>
    </a:clrScheme>
    <a:fontScheme name="26_SEB_r2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5875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5875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26_SEB_r2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6_SEB_r2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6_SEB_r2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6_SEB_r2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6_SEB_r2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6_SEB_r2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6_SEB_r2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6_SEB_r2 8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003399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2513</TotalTime>
  <Words>970</Words>
  <Application>Microsoft Office PowerPoint</Application>
  <PresentationFormat>画面に合わせる (4:3)</PresentationFormat>
  <Paragraphs>224</Paragraphs>
  <Slides>19</Slides>
  <Notes>4</Notes>
  <HiddenSlides>0</HiddenSlides>
  <MMClips>4</MMClips>
  <ScaleCrop>false</ScaleCrop>
  <HeadingPairs>
    <vt:vector size="6" baseType="variant">
      <vt:variant>
        <vt:lpstr>テーマ</vt:lpstr>
      </vt:variant>
      <vt:variant>
        <vt:i4>16</vt:i4>
      </vt:variant>
      <vt:variant>
        <vt:lpstr>埋め込まれた OLE サーバー</vt:lpstr>
      </vt:variant>
      <vt:variant>
        <vt:i4>2</vt:i4>
      </vt:variant>
      <vt:variant>
        <vt:lpstr>スライド タイトル</vt:lpstr>
      </vt:variant>
      <vt:variant>
        <vt:i4>19</vt:i4>
      </vt:variant>
    </vt:vector>
  </HeadingPairs>
  <TitlesOfParts>
    <vt:vector size="37" baseType="lpstr">
      <vt:lpstr>Office Theme</vt:lpstr>
      <vt:lpstr>Custom Design</vt:lpstr>
      <vt:lpstr>28_SEB_r2</vt:lpstr>
      <vt:lpstr>1_Custom Design</vt:lpstr>
      <vt:lpstr>2_Custom Design</vt:lpstr>
      <vt:lpstr>3_Custom Design</vt:lpstr>
      <vt:lpstr>4_Custom Design</vt:lpstr>
      <vt:lpstr>27_SEB_r2</vt:lpstr>
      <vt:lpstr>26_SEB_r2</vt:lpstr>
      <vt:lpstr>1_Office Theme</vt:lpstr>
      <vt:lpstr>2_ST-SECCHI</vt:lpstr>
      <vt:lpstr>5_Custom Design</vt:lpstr>
      <vt:lpstr>6_Custom Design</vt:lpstr>
      <vt:lpstr>7_Custom Design</vt:lpstr>
      <vt:lpstr>8_Custom Design</vt:lpstr>
      <vt:lpstr>1_Metro</vt:lpstr>
      <vt:lpstr>Photo Editor Photo</vt:lpstr>
      <vt:lpstr>Equation</vt:lpstr>
      <vt:lpstr>Heliospheric Propagation &amp; Forecasting of Coronal Mass Ejections </vt:lpstr>
      <vt:lpstr>PowerPoint プレゼンテーション</vt:lpstr>
      <vt:lpstr>Interplanetary Propagation Effects: CMEs  ICMEs</vt:lpstr>
      <vt:lpstr>PowerPoint プレゼンテーション</vt:lpstr>
      <vt:lpstr>PowerPoint プレゼンテーション</vt:lpstr>
      <vt:lpstr>Imaging the Heliosphere with STEREO White Light Observations </vt:lpstr>
      <vt:lpstr>PowerPoint プレゼンテーション</vt:lpstr>
      <vt:lpstr>PowerPoint プレゼンテーション</vt:lpstr>
      <vt:lpstr>December 2008 CME – HIs &amp; In-situ Obs.</vt:lpstr>
      <vt:lpstr>PowerPoint プレゼンテーション</vt:lpstr>
      <vt:lpstr>PowerPoint プレゼンテーション</vt:lpstr>
      <vt:lpstr>Methods for Measuring CMEs in 3-D</vt:lpstr>
      <vt:lpstr>PowerPoint プレゼンテーション</vt:lpstr>
      <vt:lpstr>Wide-field Heliospheric Imagers on Solar Probe (WISPR) and Solar Orbiter (SolOHI)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Donald Mizuno</dc:creator>
  <cp:lastModifiedBy>Munetoshi Tokumaru</cp:lastModifiedBy>
  <cp:revision>208</cp:revision>
  <cp:lastPrinted>1601-01-01T00:00:00Z</cp:lastPrinted>
  <dcterms:created xsi:type="dcterms:W3CDTF">1601-01-01T00:00:00Z</dcterms:created>
  <dcterms:modified xsi:type="dcterms:W3CDTF">2013-12-03T01:24:24Z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